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7"/>
  </p:notesMasterIdLst>
  <p:sldIdLst>
    <p:sldId id="321" r:id="rId2"/>
    <p:sldId id="290" r:id="rId3"/>
    <p:sldId id="298" r:id="rId4"/>
    <p:sldId id="315" r:id="rId5"/>
    <p:sldId id="296" r:id="rId6"/>
    <p:sldId id="419" r:id="rId7"/>
    <p:sldId id="349" r:id="rId8"/>
    <p:sldId id="417" r:id="rId9"/>
    <p:sldId id="392" r:id="rId10"/>
    <p:sldId id="351" r:id="rId11"/>
    <p:sldId id="395" r:id="rId12"/>
    <p:sldId id="396" r:id="rId13"/>
    <p:sldId id="406" r:id="rId14"/>
    <p:sldId id="402" r:id="rId15"/>
    <p:sldId id="352" r:id="rId16"/>
    <p:sldId id="353" r:id="rId17"/>
    <p:sldId id="354" r:id="rId18"/>
    <p:sldId id="359" r:id="rId19"/>
    <p:sldId id="390" r:id="rId20"/>
    <p:sldId id="381" r:id="rId21"/>
    <p:sldId id="384" r:id="rId22"/>
    <p:sldId id="361" r:id="rId23"/>
    <p:sldId id="316" r:id="rId24"/>
    <p:sldId id="389" r:id="rId25"/>
    <p:sldId id="410" r:id="rId26"/>
    <p:sldId id="370" r:id="rId27"/>
    <p:sldId id="371" r:id="rId28"/>
    <p:sldId id="372" r:id="rId29"/>
    <p:sldId id="383" r:id="rId30"/>
    <p:sldId id="420" r:id="rId31"/>
    <p:sldId id="313" r:id="rId32"/>
    <p:sldId id="314" r:id="rId33"/>
    <p:sldId id="317" r:id="rId34"/>
    <p:sldId id="318" r:id="rId35"/>
    <p:sldId id="319" r:id="rId36"/>
    <p:sldId id="320" r:id="rId37"/>
    <p:sldId id="382" r:id="rId38"/>
    <p:sldId id="323" r:id="rId39"/>
    <p:sldId id="423" r:id="rId40"/>
    <p:sldId id="427" r:id="rId41"/>
    <p:sldId id="428" r:id="rId42"/>
    <p:sldId id="338" r:id="rId43"/>
    <p:sldId id="422" r:id="rId44"/>
    <p:sldId id="437" r:id="rId45"/>
    <p:sldId id="322" r:id="rId4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0000"/>
    <a:srgbClr val="D60093"/>
    <a:srgbClr val="3333FF"/>
    <a:srgbClr val="FF9999"/>
    <a:srgbClr val="FF99FF"/>
    <a:srgbClr val="FFCC00"/>
    <a:srgbClr val="FF5050"/>
    <a:srgbClr val="FF3300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48" autoAdjust="0"/>
    <p:restoredTop sz="93792" autoAdjust="0"/>
  </p:normalViewPr>
  <p:slideViewPr>
    <p:cSldViewPr>
      <p:cViewPr varScale="1">
        <p:scale>
          <a:sx n="74" d="100"/>
          <a:sy n="74" d="100"/>
        </p:scale>
        <p:origin x="-10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7EE14A-5CAC-4F41-ACC9-FF0FC3653779}" type="doc">
      <dgm:prSet loTypeId="urn:microsoft.com/office/officeart/2005/8/layout/chevron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591621A4-94C2-4FC0-88AF-92D54683216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tx1"/>
              </a:solidFill>
            </a:rPr>
            <a:t>30 березня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tx1"/>
              </a:solidFill>
            </a:rPr>
            <a:t>1956 року</a:t>
          </a:r>
        </a:p>
      </dgm:t>
    </dgm:pt>
    <dgm:pt modelId="{95C4EA00-67B0-4E7D-9B87-4426D5A3C940}" type="parTrans" cxnId="{C2B87A34-1FD9-4DC9-87CC-8459AFCB6BDE}">
      <dgm:prSet/>
      <dgm:spPr/>
      <dgm:t>
        <a:bodyPr/>
        <a:lstStyle/>
        <a:p>
          <a:endParaRPr lang="uk-UA" sz="1200"/>
        </a:p>
      </dgm:t>
    </dgm:pt>
    <dgm:pt modelId="{68D98221-4B6D-4C17-B629-C8BFEA73FC26}" type="sibTrans" cxnId="{C2B87A34-1FD9-4DC9-87CC-8459AFCB6BDE}">
      <dgm:prSet/>
      <dgm:spPr/>
      <dgm:t>
        <a:bodyPr/>
        <a:lstStyle/>
        <a:p>
          <a:endParaRPr lang="uk-UA" sz="1200"/>
        </a:p>
      </dgm:t>
    </dgm:pt>
    <dgm:pt modelId="{1CD3FD68-F112-49E1-A0D0-006EAC99B759}">
      <dgm:prSet phldrT="[Текст]" custT="1"/>
      <dgm:spPr/>
      <dgm:t>
        <a:bodyPr/>
        <a:lstStyle/>
        <a:p>
          <a:pPr algn="ctr"/>
          <a:r>
            <a:rPr lang="uk-UA" sz="1600" b="1" dirty="0">
              <a:solidFill>
                <a:srgbClr val="0000FF"/>
              </a:solidFill>
            </a:rPr>
            <a:t>Наказ №217 Міністерства сільського господарства УРСР</a:t>
          </a:r>
          <a:endParaRPr lang="uk-UA" sz="1600" dirty="0">
            <a:solidFill>
              <a:srgbClr val="0000FF"/>
            </a:solidFill>
          </a:endParaRPr>
        </a:p>
      </dgm:t>
    </dgm:pt>
    <dgm:pt modelId="{52C90A05-AA2C-40F6-875A-44822B0F71F7}" type="parTrans" cxnId="{2F4FBAF0-8475-434A-A377-84C456EC44C9}">
      <dgm:prSet/>
      <dgm:spPr/>
      <dgm:t>
        <a:bodyPr/>
        <a:lstStyle/>
        <a:p>
          <a:endParaRPr lang="uk-UA" sz="1200"/>
        </a:p>
      </dgm:t>
    </dgm:pt>
    <dgm:pt modelId="{168EB827-40CA-4B5D-8D62-AC65F9A38B2C}" type="sibTrans" cxnId="{2F4FBAF0-8475-434A-A377-84C456EC44C9}">
      <dgm:prSet/>
      <dgm:spPr/>
      <dgm:t>
        <a:bodyPr/>
        <a:lstStyle/>
        <a:p>
          <a:endParaRPr lang="uk-UA" sz="1200"/>
        </a:p>
      </dgm:t>
    </dgm:pt>
    <dgm:pt modelId="{F565FB33-5897-4172-A67E-AE7DE029B633}">
      <dgm:prSet phldrT="[Текст]" custT="1"/>
      <dgm:spPr/>
      <dgm:t>
        <a:bodyPr/>
        <a:lstStyle/>
        <a:p>
          <a:r>
            <a:rPr lang="uk-UA" sz="1400" b="1" dirty="0"/>
            <a:t>9 листопада 1976 року</a:t>
          </a:r>
        </a:p>
      </dgm:t>
    </dgm:pt>
    <dgm:pt modelId="{533A35A6-2D84-4A5D-8E1E-1E9825F4F071}" type="parTrans" cxnId="{B5D09B50-17C6-4999-9A3B-313ABBC87333}">
      <dgm:prSet/>
      <dgm:spPr/>
      <dgm:t>
        <a:bodyPr/>
        <a:lstStyle/>
        <a:p>
          <a:endParaRPr lang="uk-UA" sz="1200"/>
        </a:p>
      </dgm:t>
    </dgm:pt>
    <dgm:pt modelId="{2A1537D0-C851-416C-9BC0-D23B81D384FD}" type="sibTrans" cxnId="{B5D09B50-17C6-4999-9A3B-313ABBC87333}">
      <dgm:prSet/>
      <dgm:spPr/>
      <dgm:t>
        <a:bodyPr/>
        <a:lstStyle/>
        <a:p>
          <a:endParaRPr lang="uk-UA" sz="1200"/>
        </a:p>
      </dgm:t>
    </dgm:pt>
    <dgm:pt modelId="{65232D0F-9C0D-47CF-A4C2-504C257E5B4D}">
      <dgm:prSet phldrT="[Текст]" custT="1"/>
      <dgm:spPr/>
      <dgm:t>
        <a:bodyPr/>
        <a:lstStyle/>
        <a:p>
          <a:pPr algn="ctr"/>
          <a:r>
            <a:rPr lang="uk-UA" sz="1600" b="1" dirty="0">
              <a:solidFill>
                <a:srgbClr val="0000FF"/>
              </a:solidFill>
            </a:rPr>
            <a:t>Наказ №367 Міністерства сільського господарства УРСР</a:t>
          </a:r>
        </a:p>
      </dgm:t>
    </dgm:pt>
    <dgm:pt modelId="{EAE99910-A3FF-416B-8323-1FCF134F0DA5}" type="parTrans" cxnId="{FED39BBB-B223-4D0A-9321-7D238EA5591E}">
      <dgm:prSet/>
      <dgm:spPr/>
      <dgm:t>
        <a:bodyPr/>
        <a:lstStyle/>
        <a:p>
          <a:endParaRPr lang="uk-UA" sz="1200"/>
        </a:p>
      </dgm:t>
    </dgm:pt>
    <dgm:pt modelId="{692F58DF-14F1-4A78-83DC-479154AE75D8}" type="sibTrans" cxnId="{FED39BBB-B223-4D0A-9321-7D238EA5591E}">
      <dgm:prSet/>
      <dgm:spPr/>
      <dgm:t>
        <a:bodyPr/>
        <a:lstStyle/>
        <a:p>
          <a:endParaRPr lang="uk-UA" sz="1200"/>
        </a:p>
      </dgm:t>
    </dgm:pt>
    <dgm:pt modelId="{FAF247D9-21BB-455E-8D06-38C7AA8CE00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400" b="1" dirty="0"/>
            <a:t>1 липня</a:t>
          </a:r>
        </a:p>
        <a:p>
          <a:pPr>
            <a:spcAft>
              <a:spcPts val="0"/>
            </a:spcAft>
          </a:pPr>
          <a:r>
            <a:rPr lang="uk-UA" sz="1400" b="1" dirty="0"/>
            <a:t> 2002 року</a:t>
          </a:r>
        </a:p>
      </dgm:t>
    </dgm:pt>
    <dgm:pt modelId="{7779BF0D-745E-4B15-A9CA-71372249D5EB}" type="parTrans" cxnId="{77922EB6-467E-44D2-98FB-6934BAA1FA52}">
      <dgm:prSet/>
      <dgm:spPr/>
      <dgm:t>
        <a:bodyPr/>
        <a:lstStyle/>
        <a:p>
          <a:endParaRPr lang="uk-UA" sz="1200"/>
        </a:p>
      </dgm:t>
    </dgm:pt>
    <dgm:pt modelId="{927E8004-80CD-4524-B2CE-A34BAC11C6FA}" type="sibTrans" cxnId="{77922EB6-467E-44D2-98FB-6934BAA1FA52}">
      <dgm:prSet/>
      <dgm:spPr/>
      <dgm:t>
        <a:bodyPr/>
        <a:lstStyle/>
        <a:p>
          <a:endParaRPr lang="uk-UA" sz="1200"/>
        </a:p>
      </dgm:t>
    </dgm:pt>
    <dgm:pt modelId="{BA817A04-ACE4-434D-BCF0-C8625F7F0D9F}">
      <dgm:prSet phldrT="[Текст]" custT="1"/>
      <dgm:spPr/>
      <dgm:t>
        <a:bodyPr/>
        <a:lstStyle/>
        <a:p>
          <a:pPr algn="ctr"/>
          <a:r>
            <a:rPr lang="uk-UA" sz="1600" b="1" dirty="0">
              <a:solidFill>
                <a:srgbClr val="0000FF"/>
              </a:solidFill>
            </a:rPr>
            <a:t>Постанова КМУ №873</a:t>
          </a:r>
        </a:p>
      </dgm:t>
    </dgm:pt>
    <dgm:pt modelId="{C6A853C1-AAC6-4C54-8AD0-B4622B9EDCB8}" type="parTrans" cxnId="{33F771DE-CE05-4E6D-911B-B53EF92FB4A1}">
      <dgm:prSet/>
      <dgm:spPr/>
      <dgm:t>
        <a:bodyPr/>
        <a:lstStyle/>
        <a:p>
          <a:endParaRPr lang="uk-UA" sz="1200"/>
        </a:p>
      </dgm:t>
    </dgm:pt>
    <dgm:pt modelId="{D8CA3CE9-0B36-48B7-A683-C0D5C2F40E78}" type="sibTrans" cxnId="{33F771DE-CE05-4E6D-911B-B53EF92FB4A1}">
      <dgm:prSet/>
      <dgm:spPr/>
      <dgm:t>
        <a:bodyPr/>
        <a:lstStyle/>
        <a:p>
          <a:endParaRPr lang="uk-UA" sz="1200"/>
        </a:p>
      </dgm:t>
    </dgm:pt>
    <dgm:pt modelId="{C558F477-1693-4553-BB58-F602B340A2EE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uk-UA" sz="800" kern="100" baseline="0" dirty="0"/>
        </a:p>
        <a:p>
          <a:pPr>
            <a:lnSpc>
              <a:spcPct val="100000"/>
            </a:lnSpc>
            <a:spcAft>
              <a:spcPts val="0"/>
            </a:spcAft>
          </a:pPr>
          <a:endParaRPr lang="uk-UA" sz="1400" kern="100" baseline="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kern="100" baseline="0" dirty="0"/>
            <a:t>17 квітня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kern="100" baseline="0" dirty="0"/>
            <a:t>2021 року</a:t>
          </a:r>
        </a:p>
      </dgm:t>
    </dgm:pt>
    <dgm:pt modelId="{14B1EFE1-5647-4149-B891-B6F69796145D}" type="parTrans" cxnId="{8F2AA806-C8FF-4D5A-9075-DC1F92E5D0C7}">
      <dgm:prSet/>
      <dgm:spPr/>
      <dgm:t>
        <a:bodyPr/>
        <a:lstStyle/>
        <a:p>
          <a:endParaRPr lang="uk-UA" sz="1200"/>
        </a:p>
      </dgm:t>
    </dgm:pt>
    <dgm:pt modelId="{B5EFAA97-9FE1-428A-B69C-76FDB864E9BE}" type="sibTrans" cxnId="{8F2AA806-C8FF-4D5A-9075-DC1F92E5D0C7}">
      <dgm:prSet/>
      <dgm:spPr/>
      <dgm:t>
        <a:bodyPr/>
        <a:lstStyle/>
        <a:p>
          <a:endParaRPr lang="uk-UA" sz="1200"/>
        </a:p>
      </dgm:t>
    </dgm:pt>
    <dgm:pt modelId="{91B32F38-37E1-4779-BA69-8F44D722B7E5}">
      <dgm:prSet custT="1"/>
      <dgm:spPr/>
      <dgm:t>
        <a:bodyPr/>
        <a:lstStyle/>
        <a:p>
          <a:pPr algn="ctr"/>
          <a:r>
            <a:rPr lang="uk-UA" sz="1600" b="1" dirty="0">
              <a:solidFill>
                <a:srgbClr val="0000FF"/>
              </a:solidFill>
            </a:rPr>
            <a:t>Постанова КМУ №222</a:t>
          </a:r>
        </a:p>
      </dgm:t>
    </dgm:pt>
    <dgm:pt modelId="{4047652F-95DC-4F60-B826-AC04C8174DFC}" type="parTrans" cxnId="{B735F093-3220-485D-B637-74C184B66B22}">
      <dgm:prSet/>
      <dgm:spPr/>
      <dgm:t>
        <a:bodyPr/>
        <a:lstStyle/>
        <a:p>
          <a:endParaRPr lang="uk-UA"/>
        </a:p>
      </dgm:t>
    </dgm:pt>
    <dgm:pt modelId="{CE364C6A-DFE6-4E0B-8406-BDA10C2AEA20}" type="sibTrans" cxnId="{B735F093-3220-485D-B637-74C184B66B22}">
      <dgm:prSet/>
      <dgm:spPr/>
      <dgm:t>
        <a:bodyPr/>
        <a:lstStyle/>
        <a:p>
          <a:endParaRPr lang="uk-UA"/>
        </a:p>
      </dgm:t>
    </dgm:pt>
    <dgm:pt modelId="{94FFF647-E95B-413B-A92B-1EA9EBADBADE}">
      <dgm:prSet phldrT="[Текст]" custT="1"/>
      <dgm:spPr/>
      <dgm:t>
        <a:bodyPr/>
        <a:lstStyle/>
        <a:p>
          <a:pPr algn="ctr"/>
          <a:r>
            <a:rPr lang="uk-UA" sz="1400" b="1" dirty="0" err="1"/>
            <a:t>“Про</a:t>
          </a:r>
          <a:r>
            <a:rPr lang="uk-UA" sz="1400" b="1" dirty="0"/>
            <a:t> організацію зональних пунктів по нормуванню тракторних і ремонтних </a:t>
          </a:r>
          <a:r>
            <a:rPr lang="uk-UA" sz="1400" b="1" dirty="0" err="1"/>
            <a:t>робіт</a:t>
          </a:r>
          <a:r>
            <a:rPr lang="uk-UA" sz="1400" dirty="0" err="1"/>
            <a:t>”</a:t>
          </a:r>
          <a:r>
            <a:rPr lang="uk-UA" sz="1400" dirty="0"/>
            <a:t> </a:t>
          </a:r>
        </a:p>
      </dgm:t>
    </dgm:pt>
    <dgm:pt modelId="{C502D41A-2EFE-4EE3-A634-CF7BD669F0C4}" type="parTrans" cxnId="{00551646-63C9-468E-AFCF-3703D4FE6856}">
      <dgm:prSet/>
      <dgm:spPr/>
    </dgm:pt>
    <dgm:pt modelId="{25BA7C1F-EB97-4C85-BDA9-64DDA855C6A8}" type="sibTrans" cxnId="{00551646-63C9-468E-AFCF-3703D4FE6856}">
      <dgm:prSet/>
      <dgm:spPr/>
    </dgm:pt>
    <dgm:pt modelId="{2123C0F0-6E41-485D-8062-6B7FE477AFC1}">
      <dgm:prSet phldrT="[Текст]" custT="1"/>
      <dgm:spPr/>
      <dgm:t>
        <a:bodyPr/>
        <a:lstStyle/>
        <a:p>
          <a:pPr algn="ctr"/>
          <a:r>
            <a:rPr lang="uk-UA" sz="1400" b="1" dirty="0" err="1"/>
            <a:t>“Про</a:t>
          </a:r>
          <a:r>
            <a:rPr lang="uk-UA" sz="1400" b="1" dirty="0"/>
            <a:t> організацію Центральної республіканської сільськогосподарської нормативно-дослідної </a:t>
          </a:r>
          <a:r>
            <a:rPr lang="uk-UA" sz="1400" b="1" dirty="0" err="1"/>
            <a:t>станції”</a:t>
          </a:r>
          <a:r>
            <a:rPr lang="uk-UA" sz="1400" b="1" dirty="0"/>
            <a:t> </a:t>
          </a:r>
        </a:p>
      </dgm:t>
    </dgm:pt>
    <dgm:pt modelId="{9B5C4A8B-B2BF-4084-A673-E4E399B1FBE3}" type="sibTrans" cxnId="{4EAE116E-6F29-4EF0-9174-BB4D85F8D23E}">
      <dgm:prSet/>
      <dgm:spPr/>
    </dgm:pt>
    <dgm:pt modelId="{F56D34C9-1189-4008-8502-7C9180311DD4}" type="parTrans" cxnId="{4EAE116E-6F29-4EF0-9174-BB4D85F8D23E}">
      <dgm:prSet/>
      <dgm:spPr/>
    </dgm:pt>
    <dgm:pt modelId="{99F9F2F6-DD5E-4DF4-8313-13EBA93025DA}">
      <dgm:prSet phldrT="[Текст]" custT="1"/>
      <dgm:spPr/>
      <dgm:t>
        <a:bodyPr/>
        <a:lstStyle/>
        <a:p>
          <a:pPr algn="ctr"/>
          <a:r>
            <a:rPr lang="uk-UA" sz="1400" b="1" dirty="0"/>
            <a:t> </a:t>
          </a:r>
          <a:r>
            <a:rPr lang="uk-UA" sz="1400" b="1" dirty="0" err="1"/>
            <a:t>“Про</a:t>
          </a:r>
          <a:r>
            <a:rPr lang="uk-UA" sz="1400" b="1" dirty="0"/>
            <a:t> реорганізацію науково-дослідних центрів нормативів </a:t>
          </a:r>
          <a:r>
            <a:rPr lang="uk-UA" sz="1400" b="1" dirty="0" err="1"/>
            <a:t>праці”</a:t>
          </a:r>
          <a:endParaRPr lang="uk-UA" sz="1400" b="1" dirty="0"/>
        </a:p>
      </dgm:t>
    </dgm:pt>
    <dgm:pt modelId="{CED62148-4511-4B0A-A510-172C8E404DBC}" type="parTrans" cxnId="{74812BE1-446A-4903-B0CB-83D39A463EA0}">
      <dgm:prSet/>
      <dgm:spPr/>
    </dgm:pt>
    <dgm:pt modelId="{7728BA56-079D-494D-A0A1-15377B40947C}" type="sibTrans" cxnId="{74812BE1-446A-4903-B0CB-83D39A463EA0}">
      <dgm:prSet/>
      <dgm:spPr/>
    </dgm:pt>
    <dgm:pt modelId="{E824C31F-79DE-4C92-9501-3A4B6247A4CC}">
      <dgm:prSet phldrT="[Текст]" custT="1"/>
      <dgm:spPr/>
      <dgm:t>
        <a:bodyPr/>
        <a:lstStyle/>
        <a:p>
          <a:pPr algn="ctr"/>
          <a:r>
            <a:rPr lang="uk-UA" sz="1400" b="1" dirty="0"/>
            <a:t> Створено Український науково-дослідний інститут продуктивності агропромислового комплексу, зональні та регіональні науково-дослідні центри</a:t>
          </a:r>
        </a:p>
      </dgm:t>
    </dgm:pt>
    <dgm:pt modelId="{CFBD449E-485B-4878-9F41-38BE3C19EFAA}" type="parTrans" cxnId="{5F3138F5-D496-429D-A19A-17BFD4DB53F3}">
      <dgm:prSet/>
      <dgm:spPr/>
    </dgm:pt>
    <dgm:pt modelId="{9A061DA8-71D7-467C-A81D-383BDB075DCE}" type="sibTrans" cxnId="{5F3138F5-D496-429D-A19A-17BFD4DB53F3}">
      <dgm:prSet/>
      <dgm:spPr/>
    </dgm:pt>
    <dgm:pt modelId="{E311590F-4EEF-4A5B-8821-8ED06D171DFD}">
      <dgm:prSet custT="1"/>
      <dgm:spPr/>
      <dgm:t>
        <a:bodyPr/>
        <a:lstStyle/>
        <a:p>
          <a:pPr algn="ctr"/>
          <a:r>
            <a:rPr lang="uk-UA" sz="1400" b="1" dirty="0"/>
            <a:t> </a:t>
          </a:r>
          <a:r>
            <a:rPr lang="uk-UA" sz="1400" b="1" dirty="0" err="1"/>
            <a:t>“Про</a:t>
          </a:r>
          <a:r>
            <a:rPr lang="uk-UA" sz="1400" b="1" dirty="0"/>
            <a:t> реорганізацію зональних та регіональних центрів продуктивності шляхом приєднання до Інституту і створення на їх базі відокремлених структурних підрозділів (Філій)”</a:t>
          </a:r>
        </a:p>
      </dgm:t>
    </dgm:pt>
    <dgm:pt modelId="{57C895AA-7B59-4877-9A09-7B68A572FE21}" type="parTrans" cxnId="{03C5427D-65E1-4453-9348-F6A6DDB6F7C3}">
      <dgm:prSet/>
      <dgm:spPr/>
    </dgm:pt>
    <dgm:pt modelId="{16B64ECE-DFBF-459E-B1A2-9BB7F5B05D66}" type="sibTrans" cxnId="{03C5427D-65E1-4453-9348-F6A6DDB6F7C3}">
      <dgm:prSet/>
      <dgm:spPr/>
    </dgm:pt>
    <dgm:pt modelId="{2E67190F-19B0-413D-B25B-1A7EC3CF7216}" type="pres">
      <dgm:prSet presAssocID="{B57EE14A-5CAC-4F41-ACC9-FF0FC365377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4F612BB-7164-42CC-BBCB-54E4CC65857D}" type="pres">
      <dgm:prSet presAssocID="{591621A4-94C2-4FC0-88AF-92D54683216C}" presName="composite" presStyleCnt="0"/>
      <dgm:spPr/>
    </dgm:pt>
    <dgm:pt modelId="{8BC9B226-4349-4EE5-B93F-228BCCD7F534}" type="pres">
      <dgm:prSet presAssocID="{591621A4-94C2-4FC0-88AF-92D54683216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E4ABC2-CEEE-4DC5-80FB-F1D93B4C71DC}" type="pres">
      <dgm:prSet presAssocID="{591621A4-94C2-4FC0-88AF-92D54683216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5B5773-EA81-42F9-B906-F861CE01D4B8}" type="pres">
      <dgm:prSet presAssocID="{68D98221-4B6D-4C17-B629-C8BFEA73FC26}" presName="sp" presStyleCnt="0"/>
      <dgm:spPr/>
    </dgm:pt>
    <dgm:pt modelId="{1E02A64D-8C40-47DE-92E8-22FBD8E4AEF9}" type="pres">
      <dgm:prSet presAssocID="{F565FB33-5897-4172-A67E-AE7DE029B633}" presName="composite" presStyleCnt="0"/>
      <dgm:spPr/>
    </dgm:pt>
    <dgm:pt modelId="{89E25F74-0795-4357-879B-1D9CACE87A9A}" type="pres">
      <dgm:prSet presAssocID="{F565FB33-5897-4172-A67E-AE7DE029B63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F4E160-01A9-482A-9C6A-AA5EF83F2857}" type="pres">
      <dgm:prSet presAssocID="{F565FB33-5897-4172-A67E-AE7DE029B63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FE49AB-4D6F-4FD8-AA33-9D93112BC44F}" type="pres">
      <dgm:prSet presAssocID="{2A1537D0-C851-416C-9BC0-D23B81D384FD}" presName="sp" presStyleCnt="0"/>
      <dgm:spPr/>
    </dgm:pt>
    <dgm:pt modelId="{391B72A0-1E8F-451B-9953-3D5F5E6549EB}" type="pres">
      <dgm:prSet presAssocID="{FAF247D9-21BB-455E-8D06-38C7AA8CE000}" presName="composite" presStyleCnt="0"/>
      <dgm:spPr/>
    </dgm:pt>
    <dgm:pt modelId="{031284D4-DEF9-466D-ABFD-E0581EE804A3}" type="pres">
      <dgm:prSet presAssocID="{FAF247D9-21BB-455E-8D06-38C7AA8CE0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2616FB-7327-4A4E-87F9-C214FF70AF71}" type="pres">
      <dgm:prSet presAssocID="{FAF247D9-21BB-455E-8D06-38C7AA8CE00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A9BD25-8B28-4742-B529-6E1DCF032BA9}" type="pres">
      <dgm:prSet presAssocID="{927E8004-80CD-4524-B2CE-A34BAC11C6FA}" presName="sp" presStyleCnt="0"/>
      <dgm:spPr/>
    </dgm:pt>
    <dgm:pt modelId="{B17A4471-C23B-4832-BE6C-431D46040B8D}" type="pres">
      <dgm:prSet presAssocID="{C558F477-1693-4553-BB58-F602B340A2EE}" presName="composite" presStyleCnt="0"/>
      <dgm:spPr/>
    </dgm:pt>
    <dgm:pt modelId="{3C8951E7-0CFB-4AE0-BEC2-1BD780B574FD}" type="pres">
      <dgm:prSet presAssocID="{C558F477-1693-4553-BB58-F602B340A2E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AF2564-7C27-4823-8F97-A590CB498F92}" type="pres">
      <dgm:prSet presAssocID="{C558F477-1693-4553-BB58-F602B340A2E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5CFE912-F65F-448F-8382-76C42C3414DB}" type="presOf" srcId="{94FFF647-E95B-413B-A92B-1EA9EBADBADE}" destId="{50E4ABC2-CEEE-4DC5-80FB-F1D93B4C71DC}" srcOrd="0" destOrd="1" presId="urn:microsoft.com/office/officeart/2005/8/layout/chevron2"/>
    <dgm:cxn modelId="{5F910221-5B1E-49A8-A3C4-7596177FFE0B}" type="presOf" srcId="{E311590F-4EEF-4A5B-8821-8ED06D171DFD}" destId="{90AF2564-7C27-4823-8F97-A590CB498F92}" srcOrd="0" destOrd="1" presId="urn:microsoft.com/office/officeart/2005/8/layout/chevron2"/>
    <dgm:cxn modelId="{B4322F3A-D4BC-42EE-9F28-BDC4C703852A}" type="presOf" srcId="{99F9F2F6-DD5E-4DF4-8313-13EBA93025DA}" destId="{172616FB-7327-4A4E-87F9-C214FF70AF71}" srcOrd="0" destOrd="1" presId="urn:microsoft.com/office/officeart/2005/8/layout/chevron2"/>
    <dgm:cxn modelId="{D198CD72-E107-473D-9C53-C2FB45EFA5B1}" type="presOf" srcId="{91B32F38-37E1-4779-BA69-8F44D722B7E5}" destId="{90AF2564-7C27-4823-8F97-A590CB498F92}" srcOrd="0" destOrd="0" presId="urn:microsoft.com/office/officeart/2005/8/layout/chevron2"/>
    <dgm:cxn modelId="{E21DA02F-67FA-400A-B791-8D1571EC6385}" type="presOf" srcId="{FAF247D9-21BB-455E-8D06-38C7AA8CE000}" destId="{031284D4-DEF9-466D-ABFD-E0581EE804A3}" srcOrd="0" destOrd="0" presId="urn:microsoft.com/office/officeart/2005/8/layout/chevron2"/>
    <dgm:cxn modelId="{FED39BBB-B223-4D0A-9321-7D238EA5591E}" srcId="{F565FB33-5897-4172-A67E-AE7DE029B633}" destId="{65232D0F-9C0D-47CF-A4C2-504C257E5B4D}" srcOrd="0" destOrd="0" parTransId="{EAE99910-A3FF-416B-8323-1FCF134F0DA5}" sibTransId="{692F58DF-14F1-4A78-83DC-479154AE75D8}"/>
    <dgm:cxn modelId="{77922EB6-467E-44D2-98FB-6934BAA1FA52}" srcId="{B57EE14A-5CAC-4F41-ACC9-FF0FC3653779}" destId="{FAF247D9-21BB-455E-8D06-38C7AA8CE000}" srcOrd="2" destOrd="0" parTransId="{7779BF0D-745E-4B15-A9CA-71372249D5EB}" sibTransId="{927E8004-80CD-4524-B2CE-A34BAC11C6FA}"/>
    <dgm:cxn modelId="{6DD11E42-BE28-4A84-9E7E-97C7C6F20B18}" type="presOf" srcId="{F565FB33-5897-4172-A67E-AE7DE029B633}" destId="{89E25F74-0795-4357-879B-1D9CACE87A9A}" srcOrd="0" destOrd="0" presId="urn:microsoft.com/office/officeart/2005/8/layout/chevron2"/>
    <dgm:cxn modelId="{5F3138F5-D496-429D-A19A-17BFD4DB53F3}" srcId="{FAF247D9-21BB-455E-8D06-38C7AA8CE000}" destId="{E824C31F-79DE-4C92-9501-3A4B6247A4CC}" srcOrd="2" destOrd="0" parTransId="{CFBD449E-485B-4878-9F41-38BE3C19EFAA}" sibTransId="{9A061DA8-71D7-467C-A81D-383BDB075DCE}"/>
    <dgm:cxn modelId="{2F4FBAF0-8475-434A-A377-84C456EC44C9}" srcId="{591621A4-94C2-4FC0-88AF-92D54683216C}" destId="{1CD3FD68-F112-49E1-A0D0-006EAC99B759}" srcOrd="0" destOrd="0" parTransId="{52C90A05-AA2C-40F6-875A-44822B0F71F7}" sibTransId="{168EB827-40CA-4B5D-8D62-AC65F9A38B2C}"/>
    <dgm:cxn modelId="{B71CCE38-2FC2-461A-93F6-B1515E5E94B7}" type="presOf" srcId="{1CD3FD68-F112-49E1-A0D0-006EAC99B759}" destId="{50E4ABC2-CEEE-4DC5-80FB-F1D93B4C71DC}" srcOrd="0" destOrd="0" presId="urn:microsoft.com/office/officeart/2005/8/layout/chevron2"/>
    <dgm:cxn modelId="{33F771DE-CE05-4E6D-911B-B53EF92FB4A1}" srcId="{FAF247D9-21BB-455E-8D06-38C7AA8CE000}" destId="{BA817A04-ACE4-434D-BCF0-C8625F7F0D9F}" srcOrd="0" destOrd="0" parTransId="{C6A853C1-AAC6-4C54-8AD0-B4622B9EDCB8}" sibTransId="{D8CA3CE9-0B36-48B7-A683-C0D5C2F40E78}"/>
    <dgm:cxn modelId="{9FCEDB3A-D21F-46F3-B0AC-AE0DA3572947}" type="presOf" srcId="{BA817A04-ACE4-434D-BCF0-C8625F7F0D9F}" destId="{172616FB-7327-4A4E-87F9-C214FF70AF71}" srcOrd="0" destOrd="0" presId="urn:microsoft.com/office/officeart/2005/8/layout/chevron2"/>
    <dgm:cxn modelId="{33EAF432-E398-485F-9FA3-B293B073252F}" type="presOf" srcId="{C558F477-1693-4553-BB58-F602B340A2EE}" destId="{3C8951E7-0CFB-4AE0-BEC2-1BD780B574FD}" srcOrd="0" destOrd="0" presId="urn:microsoft.com/office/officeart/2005/8/layout/chevron2"/>
    <dgm:cxn modelId="{8F2AA806-C8FF-4D5A-9075-DC1F92E5D0C7}" srcId="{B57EE14A-5CAC-4F41-ACC9-FF0FC3653779}" destId="{C558F477-1693-4553-BB58-F602B340A2EE}" srcOrd="3" destOrd="0" parTransId="{14B1EFE1-5647-4149-B891-B6F69796145D}" sibTransId="{B5EFAA97-9FE1-428A-B69C-76FDB864E9BE}"/>
    <dgm:cxn modelId="{00551646-63C9-468E-AFCF-3703D4FE6856}" srcId="{591621A4-94C2-4FC0-88AF-92D54683216C}" destId="{94FFF647-E95B-413B-A92B-1EA9EBADBADE}" srcOrd="1" destOrd="0" parTransId="{C502D41A-2EFE-4EE3-A634-CF7BD669F0C4}" sibTransId="{25BA7C1F-EB97-4C85-BDA9-64DDA855C6A8}"/>
    <dgm:cxn modelId="{0189B42A-A585-45E6-B068-D0AF6EC1A36D}" type="presOf" srcId="{591621A4-94C2-4FC0-88AF-92D54683216C}" destId="{8BC9B226-4349-4EE5-B93F-228BCCD7F534}" srcOrd="0" destOrd="0" presId="urn:microsoft.com/office/officeart/2005/8/layout/chevron2"/>
    <dgm:cxn modelId="{C2B87A34-1FD9-4DC9-87CC-8459AFCB6BDE}" srcId="{B57EE14A-5CAC-4F41-ACC9-FF0FC3653779}" destId="{591621A4-94C2-4FC0-88AF-92D54683216C}" srcOrd="0" destOrd="0" parTransId="{95C4EA00-67B0-4E7D-9B87-4426D5A3C940}" sibTransId="{68D98221-4B6D-4C17-B629-C8BFEA73FC26}"/>
    <dgm:cxn modelId="{4EAE116E-6F29-4EF0-9174-BB4D85F8D23E}" srcId="{F565FB33-5897-4172-A67E-AE7DE029B633}" destId="{2123C0F0-6E41-485D-8062-6B7FE477AFC1}" srcOrd="1" destOrd="0" parTransId="{F56D34C9-1189-4008-8502-7C9180311DD4}" sibTransId="{9B5C4A8B-B2BF-4084-A673-E4E399B1FBE3}"/>
    <dgm:cxn modelId="{491BAB6C-0BF8-4D4B-B84B-1C79CC2352B3}" type="presOf" srcId="{65232D0F-9C0D-47CF-A4C2-504C257E5B4D}" destId="{36F4E160-01A9-482A-9C6A-AA5EF83F2857}" srcOrd="0" destOrd="0" presId="urn:microsoft.com/office/officeart/2005/8/layout/chevron2"/>
    <dgm:cxn modelId="{B5D09B50-17C6-4999-9A3B-313ABBC87333}" srcId="{B57EE14A-5CAC-4F41-ACC9-FF0FC3653779}" destId="{F565FB33-5897-4172-A67E-AE7DE029B633}" srcOrd="1" destOrd="0" parTransId="{533A35A6-2D84-4A5D-8E1E-1E9825F4F071}" sibTransId="{2A1537D0-C851-416C-9BC0-D23B81D384FD}"/>
    <dgm:cxn modelId="{FC8FF07F-F96E-4E0D-A7E7-FB95627A4001}" type="presOf" srcId="{E824C31F-79DE-4C92-9501-3A4B6247A4CC}" destId="{172616FB-7327-4A4E-87F9-C214FF70AF71}" srcOrd="0" destOrd="2" presId="urn:microsoft.com/office/officeart/2005/8/layout/chevron2"/>
    <dgm:cxn modelId="{B735F093-3220-485D-B637-74C184B66B22}" srcId="{C558F477-1693-4553-BB58-F602B340A2EE}" destId="{91B32F38-37E1-4779-BA69-8F44D722B7E5}" srcOrd="0" destOrd="0" parTransId="{4047652F-95DC-4F60-B826-AC04C8174DFC}" sibTransId="{CE364C6A-DFE6-4E0B-8406-BDA10C2AEA20}"/>
    <dgm:cxn modelId="{03C5427D-65E1-4453-9348-F6A6DDB6F7C3}" srcId="{C558F477-1693-4553-BB58-F602B340A2EE}" destId="{E311590F-4EEF-4A5B-8821-8ED06D171DFD}" srcOrd="1" destOrd="0" parTransId="{57C895AA-7B59-4877-9A09-7B68A572FE21}" sibTransId="{16B64ECE-DFBF-459E-B1A2-9BB7F5B05D66}"/>
    <dgm:cxn modelId="{D0CA82AF-8558-4663-8219-3427C1FABA9F}" type="presOf" srcId="{B57EE14A-5CAC-4F41-ACC9-FF0FC3653779}" destId="{2E67190F-19B0-413D-B25B-1A7EC3CF7216}" srcOrd="0" destOrd="0" presId="urn:microsoft.com/office/officeart/2005/8/layout/chevron2"/>
    <dgm:cxn modelId="{74812BE1-446A-4903-B0CB-83D39A463EA0}" srcId="{FAF247D9-21BB-455E-8D06-38C7AA8CE000}" destId="{99F9F2F6-DD5E-4DF4-8313-13EBA93025DA}" srcOrd="1" destOrd="0" parTransId="{CED62148-4511-4B0A-A510-172C8E404DBC}" sibTransId="{7728BA56-079D-494D-A0A1-15377B40947C}"/>
    <dgm:cxn modelId="{4EAA182B-F59A-4CF8-A758-D0B624DA8CA8}" type="presOf" srcId="{2123C0F0-6E41-485D-8062-6B7FE477AFC1}" destId="{36F4E160-01A9-482A-9C6A-AA5EF83F2857}" srcOrd="0" destOrd="1" presId="urn:microsoft.com/office/officeart/2005/8/layout/chevron2"/>
    <dgm:cxn modelId="{6272AF4C-55A5-4C1F-A0C1-A071B0127807}" type="presParOf" srcId="{2E67190F-19B0-413D-B25B-1A7EC3CF7216}" destId="{84F612BB-7164-42CC-BBCB-54E4CC65857D}" srcOrd="0" destOrd="0" presId="urn:microsoft.com/office/officeart/2005/8/layout/chevron2"/>
    <dgm:cxn modelId="{5869AEA0-C1FB-404E-BE42-9FBAA647265A}" type="presParOf" srcId="{84F612BB-7164-42CC-BBCB-54E4CC65857D}" destId="{8BC9B226-4349-4EE5-B93F-228BCCD7F534}" srcOrd="0" destOrd="0" presId="urn:microsoft.com/office/officeart/2005/8/layout/chevron2"/>
    <dgm:cxn modelId="{A89429FB-756D-4DCF-A976-39E6F3E8B29F}" type="presParOf" srcId="{84F612BB-7164-42CC-BBCB-54E4CC65857D}" destId="{50E4ABC2-CEEE-4DC5-80FB-F1D93B4C71DC}" srcOrd="1" destOrd="0" presId="urn:microsoft.com/office/officeart/2005/8/layout/chevron2"/>
    <dgm:cxn modelId="{6C580FAB-BDD7-402D-A0FC-1525F5213068}" type="presParOf" srcId="{2E67190F-19B0-413D-B25B-1A7EC3CF7216}" destId="{D45B5773-EA81-42F9-B906-F861CE01D4B8}" srcOrd="1" destOrd="0" presId="urn:microsoft.com/office/officeart/2005/8/layout/chevron2"/>
    <dgm:cxn modelId="{72461C51-8655-4A9C-9988-E2FD23D2694A}" type="presParOf" srcId="{2E67190F-19B0-413D-B25B-1A7EC3CF7216}" destId="{1E02A64D-8C40-47DE-92E8-22FBD8E4AEF9}" srcOrd="2" destOrd="0" presId="urn:microsoft.com/office/officeart/2005/8/layout/chevron2"/>
    <dgm:cxn modelId="{CC98D81A-7983-4791-930F-3C784C0B958E}" type="presParOf" srcId="{1E02A64D-8C40-47DE-92E8-22FBD8E4AEF9}" destId="{89E25F74-0795-4357-879B-1D9CACE87A9A}" srcOrd="0" destOrd="0" presId="urn:microsoft.com/office/officeart/2005/8/layout/chevron2"/>
    <dgm:cxn modelId="{C6B892AF-1A94-43DB-8569-0A1D4066AE53}" type="presParOf" srcId="{1E02A64D-8C40-47DE-92E8-22FBD8E4AEF9}" destId="{36F4E160-01A9-482A-9C6A-AA5EF83F2857}" srcOrd="1" destOrd="0" presId="urn:microsoft.com/office/officeart/2005/8/layout/chevron2"/>
    <dgm:cxn modelId="{C06675C1-CD2A-436C-8A7E-8CBB89F2F32A}" type="presParOf" srcId="{2E67190F-19B0-413D-B25B-1A7EC3CF7216}" destId="{DEFE49AB-4D6F-4FD8-AA33-9D93112BC44F}" srcOrd="3" destOrd="0" presId="urn:microsoft.com/office/officeart/2005/8/layout/chevron2"/>
    <dgm:cxn modelId="{B59F8A5C-2EE6-4C70-B5B0-F98568E5C15C}" type="presParOf" srcId="{2E67190F-19B0-413D-B25B-1A7EC3CF7216}" destId="{391B72A0-1E8F-451B-9953-3D5F5E6549EB}" srcOrd="4" destOrd="0" presId="urn:microsoft.com/office/officeart/2005/8/layout/chevron2"/>
    <dgm:cxn modelId="{6A2FD343-3BB5-4CF5-97E3-22A5BE79A3A0}" type="presParOf" srcId="{391B72A0-1E8F-451B-9953-3D5F5E6549EB}" destId="{031284D4-DEF9-466D-ABFD-E0581EE804A3}" srcOrd="0" destOrd="0" presId="urn:microsoft.com/office/officeart/2005/8/layout/chevron2"/>
    <dgm:cxn modelId="{D15914A2-28CC-4BF8-BB57-A2E2D3F27F0D}" type="presParOf" srcId="{391B72A0-1E8F-451B-9953-3D5F5E6549EB}" destId="{172616FB-7327-4A4E-87F9-C214FF70AF71}" srcOrd="1" destOrd="0" presId="urn:microsoft.com/office/officeart/2005/8/layout/chevron2"/>
    <dgm:cxn modelId="{B0BD8633-75A3-4D3E-B2E6-1F228497DD69}" type="presParOf" srcId="{2E67190F-19B0-413D-B25B-1A7EC3CF7216}" destId="{8DA9BD25-8B28-4742-B529-6E1DCF032BA9}" srcOrd="5" destOrd="0" presId="urn:microsoft.com/office/officeart/2005/8/layout/chevron2"/>
    <dgm:cxn modelId="{0DFB19ED-A4BD-4D42-98B1-4492C0359712}" type="presParOf" srcId="{2E67190F-19B0-413D-B25B-1A7EC3CF7216}" destId="{B17A4471-C23B-4832-BE6C-431D46040B8D}" srcOrd="6" destOrd="0" presId="urn:microsoft.com/office/officeart/2005/8/layout/chevron2"/>
    <dgm:cxn modelId="{EA8C8EC5-01F3-46F6-8EC1-2BBC255586C7}" type="presParOf" srcId="{B17A4471-C23B-4832-BE6C-431D46040B8D}" destId="{3C8951E7-0CFB-4AE0-BEC2-1BD780B574FD}" srcOrd="0" destOrd="0" presId="urn:microsoft.com/office/officeart/2005/8/layout/chevron2"/>
    <dgm:cxn modelId="{284F889A-D4C6-4FF3-9C2B-1CA3667FDF2A}" type="presParOf" srcId="{B17A4471-C23B-4832-BE6C-431D46040B8D}" destId="{90AF2564-7C27-4823-8F97-A590CB498F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0F438-C10D-4142-AF81-12A9064A8032}" type="doc">
      <dgm:prSet loTypeId="urn:microsoft.com/office/officeart/2005/8/layout/chevron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0B563C4-3A71-459A-A084-34B254084570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1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3CE681-120E-4A96-AB68-671C8D8A44D1}" type="parTrans" cxnId="{B7866155-F5C5-4FA8-B848-0C2EFB41782C}">
      <dgm:prSet/>
      <dgm:spPr/>
      <dgm:t>
        <a:bodyPr/>
        <a:lstStyle/>
        <a:p>
          <a:endParaRPr lang="ru-RU"/>
        </a:p>
      </dgm:t>
    </dgm:pt>
    <dgm:pt modelId="{D1949375-EF09-42FE-A7FF-11E2BD0AF404}" type="sibTrans" cxnId="{B7866155-F5C5-4FA8-B848-0C2EFB41782C}">
      <dgm:prSet/>
      <dgm:spPr/>
      <dgm:t>
        <a:bodyPr/>
        <a:lstStyle/>
        <a:p>
          <a:endParaRPr lang="ru-RU"/>
        </a:p>
      </dgm:t>
    </dgm:pt>
    <dgm:pt modelId="{BC473376-62C8-468A-94BC-A2BAD2001B63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2000" dirty="0">
              <a:latin typeface="Constantia" pitchFamily="18" charset="0"/>
              <a:cs typeface="Times New Roman" pitchFamily="18" charset="0"/>
            </a:rPr>
            <a:t>обробіток ґрунту </a:t>
          </a:r>
          <a:endParaRPr lang="ru-RU" sz="2000" dirty="0"/>
        </a:p>
      </dgm:t>
    </dgm:pt>
    <dgm:pt modelId="{32B5458E-A2D3-4F6A-B197-E51508F00C31}" type="parTrans" cxnId="{3FE07497-559B-4ECB-B647-EC46806EE921}">
      <dgm:prSet/>
      <dgm:spPr/>
      <dgm:t>
        <a:bodyPr/>
        <a:lstStyle/>
        <a:p>
          <a:endParaRPr lang="ru-RU"/>
        </a:p>
      </dgm:t>
    </dgm:pt>
    <dgm:pt modelId="{CA8F7281-F98F-4550-B9C1-E59035CA05B7}" type="sibTrans" cxnId="{3FE07497-559B-4ECB-B647-EC46806EE921}">
      <dgm:prSet/>
      <dgm:spPr/>
      <dgm:t>
        <a:bodyPr/>
        <a:lstStyle/>
        <a:p>
          <a:endParaRPr lang="ru-RU"/>
        </a:p>
      </dgm:t>
    </dgm:pt>
    <dgm:pt modelId="{738668AF-5F6E-4AFD-B1D0-3716BC5AB8C1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2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BCC3762-CA27-4612-8F95-FE53F83D570E}" type="parTrans" cxnId="{B2837C56-8BCA-4B02-999D-F9C56DE3E377}">
      <dgm:prSet/>
      <dgm:spPr/>
      <dgm:t>
        <a:bodyPr/>
        <a:lstStyle/>
        <a:p>
          <a:endParaRPr lang="ru-RU"/>
        </a:p>
      </dgm:t>
    </dgm:pt>
    <dgm:pt modelId="{8E31D6C2-F404-4FAF-A49A-8ABF550A6D3C}" type="sibTrans" cxnId="{B2837C56-8BCA-4B02-999D-F9C56DE3E377}">
      <dgm:prSet/>
      <dgm:spPr/>
      <dgm:t>
        <a:bodyPr/>
        <a:lstStyle/>
        <a:p>
          <a:endParaRPr lang="ru-RU"/>
        </a:p>
      </dgm:t>
    </dgm:pt>
    <dgm:pt modelId="{4772EC89-D6D7-4ECF-B234-94CD34B8D8AF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2000" dirty="0">
              <a:latin typeface="Constantia" pitchFamily="18" charset="0"/>
              <a:cs typeface="Times New Roman" pitchFamily="18" charset="0"/>
            </a:rPr>
            <a:t>сівбу, садіння та догляд за посівами </a:t>
          </a:r>
          <a:endParaRPr lang="ru-RU" sz="2000" dirty="0"/>
        </a:p>
      </dgm:t>
    </dgm:pt>
    <dgm:pt modelId="{8CA70480-2E38-4731-A691-2A8ED551F758}" type="parTrans" cxnId="{6D049CA3-A140-40C7-BD7D-33A41340E187}">
      <dgm:prSet/>
      <dgm:spPr/>
      <dgm:t>
        <a:bodyPr/>
        <a:lstStyle/>
        <a:p>
          <a:endParaRPr lang="ru-RU"/>
        </a:p>
      </dgm:t>
    </dgm:pt>
    <dgm:pt modelId="{BB8DE5C6-0706-4ADE-9181-33058390AADA}" type="sibTrans" cxnId="{6D049CA3-A140-40C7-BD7D-33A41340E187}">
      <dgm:prSet/>
      <dgm:spPr/>
      <dgm:t>
        <a:bodyPr/>
        <a:lstStyle/>
        <a:p>
          <a:endParaRPr lang="ru-RU"/>
        </a:p>
      </dgm:t>
    </dgm:pt>
    <dgm:pt modelId="{B1FA9427-39B0-4DBB-87A8-BA2C97460B3E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3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840E83-594A-4802-95BF-8AE041E21354}" type="parTrans" cxnId="{9D03A726-F6C0-409F-9CDE-016DBA4AEC31}">
      <dgm:prSet/>
      <dgm:spPr/>
      <dgm:t>
        <a:bodyPr/>
        <a:lstStyle/>
        <a:p>
          <a:endParaRPr lang="ru-RU"/>
        </a:p>
      </dgm:t>
    </dgm:pt>
    <dgm:pt modelId="{835E7766-2652-4E3F-9A52-D04503F1966F}" type="sibTrans" cxnId="{9D03A726-F6C0-409F-9CDE-016DBA4AEC31}">
      <dgm:prSet/>
      <dgm:spPr/>
      <dgm:t>
        <a:bodyPr/>
        <a:lstStyle/>
        <a:p>
          <a:endParaRPr lang="ru-RU"/>
        </a:p>
      </dgm:t>
    </dgm:pt>
    <dgm:pt modelId="{93C84023-60E7-4288-B943-E1B594EB3A52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2000" dirty="0">
              <a:latin typeface="Constantia" pitchFamily="18" charset="0"/>
              <a:cs typeface="Times New Roman" pitchFamily="18" charset="0"/>
            </a:rPr>
            <a:t>внесення добрив та хімічний захист с/г культур </a:t>
          </a:r>
          <a:endParaRPr lang="ru-RU" sz="2000" dirty="0"/>
        </a:p>
      </dgm:t>
    </dgm:pt>
    <dgm:pt modelId="{8E59B2AC-AAE0-4361-ACC2-124859153E95}" type="parTrans" cxnId="{4839AF01-E18D-4C62-91DB-FA3FB1FE8ED0}">
      <dgm:prSet/>
      <dgm:spPr/>
      <dgm:t>
        <a:bodyPr/>
        <a:lstStyle/>
        <a:p>
          <a:endParaRPr lang="ru-RU"/>
        </a:p>
      </dgm:t>
    </dgm:pt>
    <dgm:pt modelId="{9583DC28-0365-437D-803D-2C9169ED2325}" type="sibTrans" cxnId="{4839AF01-E18D-4C62-91DB-FA3FB1FE8ED0}">
      <dgm:prSet/>
      <dgm:spPr/>
      <dgm:t>
        <a:bodyPr/>
        <a:lstStyle/>
        <a:p>
          <a:endParaRPr lang="ru-RU"/>
        </a:p>
      </dgm:t>
    </dgm:pt>
    <dgm:pt modelId="{2BAB5D0E-CF5D-40CE-9F4F-F2FEFB3825FF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4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7B7B2A4-F5EE-4DE3-9AED-E8742EFD3B1B}" type="parTrans" cxnId="{0E2D0A0D-ACB9-4097-8AE3-F617B1E43819}">
      <dgm:prSet/>
      <dgm:spPr/>
      <dgm:t>
        <a:bodyPr/>
        <a:lstStyle/>
        <a:p>
          <a:endParaRPr lang="ru-RU"/>
        </a:p>
      </dgm:t>
    </dgm:pt>
    <dgm:pt modelId="{525056B6-D584-4421-994D-7A6164E4D67C}" type="sibTrans" cxnId="{0E2D0A0D-ACB9-4097-8AE3-F617B1E43819}">
      <dgm:prSet/>
      <dgm:spPr/>
      <dgm:t>
        <a:bodyPr/>
        <a:lstStyle/>
        <a:p>
          <a:endParaRPr lang="ru-RU"/>
        </a:p>
      </dgm:t>
    </dgm:pt>
    <dgm:pt modelId="{F9C6C521-3E7C-4737-8D33-FBE1CF2A4AA6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2000" dirty="0">
              <a:latin typeface="Constantia" pitchFamily="18" charset="0"/>
              <a:cs typeface="Times New Roman" pitchFamily="18" charset="0"/>
            </a:rPr>
            <a:t>збирання сільськогосподарських культур </a:t>
          </a:r>
          <a:endParaRPr lang="ru-RU" sz="2000" dirty="0"/>
        </a:p>
      </dgm:t>
    </dgm:pt>
    <dgm:pt modelId="{99BDCF3C-D676-4561-BFE5-CD0D1A2F3DBE}" type="parTrans" cxnId="{B8F85F93-8AAA-440F-8CA0-D89D9E3CBE00}">
      <dgm:prSet/>
      <dgm:spPr/>
      <dgm:t>
        <a:bodyPr/>
        <a:lstStyle/>
        <a:p>
          <a:endParaRPr lang="ru-RU"/>
        </a:p>
      </dgm:t>
    </dgm:pt>
    <dgm:pt modelId="{357A095E-DDA1-41CA-8A71-A8A4C934D209}" type="sibTrans" cxnId="{B8F85F93-8AAA-440F-8CA0-D89D9E3CBE00}">
      <dgm:prSet/>
      <dgm:spPr/>
      <dgm:t>
        <a:bodyPr/>
        <a:lstStyle/>
        <a:p>
          <a:endParaRPr lang="ru-RU"/>
        </a:p>
      </dgm:t>
    </dgm:pt>
    <dgm:pt modelId="{CA91D6B9-1535-4ABE-9157-852D90D68EC0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5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6ACCE4D-DD33-4F67-83C0-5856178F78F8}" type="parTrans" cxnId="{FC0D9BAC-F060-421A-9AE5-8550A71C1307}">
      <dgm:prSet/>
      <dgm:spPr/>
      <dgm:t>
        <a:bodyPr/>
        <a:lstStyle/>
        <a:p>
          <a:endParaRPr lang="ru-RU"/>
        </a:p>
      </dgm:t>
    </dgm:pt>
    <dgm:pt modelId="{C7C7B404-D07B-4430-8E5A-2DC8190978E7}" type="sibTrans" cxnId="{FC0D9BAC-F060-421A-9AE5-8550A71C1307}">
      <dgm:prSet/>
      <dgm:spPr/>
      <dgm:t>
        <a:bodyPr/>
        <a:lstStyle/>
        <a:p>
          <a:endParaRPr lang="ru-RU"/>
        </a:p>
      </dgm:t>
    </dgm:pt>
    <dgm:pt modelId="{DEC7BFF2-22CE-47B2-A12E-4E99618CEB8C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6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401E0CA-3268-4C72-B761-A45C9ED3CE22}" type="parTrans" cxnId="{9993EF92-0E7C-4367-AB0B-DE9BBE451DE0}">
      <dgm:prSet/>
      <dgm:spPr/>
      <dgm:t>
        <a:bodyPr/>
        <a:lstStyle/>
        <a:p>
          <a:endParaRPr lang="ru-RU"/>
        </a:p>
      </dgm:t>
    </dgm:pt>
    <dgm:pt modelId="{34D06E2B-CCA0-4B4F-A9BF-B504CD0E902C}" type="sibTrans" cxnId="{9993EF92-0E7C-4367-AB0B-DE9BBE451DE0}">
      <dgm:prSet/>
      <dgm:spPr/>
      <dgm:t>
        <a:bodyPr/>
        <a:lstStyle/>
        <a:p>
          <a:endParaRPr lang="ru-RU"/>
        </a:p>
      </dgm:t>
    </dgm:pt>
    <dgm:pt modelId="{6CA032ED-CDAC-4388-9F2E-7FA8DF7247A8}">
      <dgm:prSet custT="1"/>
      <dgm:spPr/>
      <dgm:t>
        <a:bodyPr/>
        <a:lstStyle/>
        <a:p>
          <a:r>
            <a:rPr lang="uk-UA" sz="2000" baseline="0" dirty="0">
              <a:latin typeface="Constantia" pitchFamily="18" charset="0"/>
            </a:rPr>
            <a:t>зрошення сільськогосподарських культур</a:t>
          </a:r>
          <a:endParaRPr lang="ru-RU" sz="2000" baseline="0" dirty="0"/>
        </a:p>
      </dgm:t>
    </dgm:pt>
    <dgm:pt modelId="{063B6413-81ED-4D57-A8C1-73397CE5C42C}" type="parTrans" cxnId="{1DFA4738-FD7F-48DF-A02F-B8A17E6909C1}">
      <dgm:prSet/>
      <dgm:spPr/>
      <dgm:t>
        <a:bodyPr/>
        <a:lstStyle/>
        <a:p>
          <a:endParaRPr lang="ru-RU"/>
        </a:p>
      </dgm:t>
    </dgm:pt>
    <dgm:pt modelId="{DEB90B60-649F-4AD0-A0C5-4C3F1C74EA33}" type="sibTrans" cxnId="{1DFA4738-FD7F-48DF-A02F-B8A17E6909C1}">
      <dgm:prSet/>
      <dgm:spPr/>
      <dgm:t>
        <a:bodyPr/>
        <a:lstStyle/>
        <a:p>
          <a:endParaRPr lang="ru-RU"/>
        </a:p>
      </dgm:t>
    </dgm:pt>
    <dgm:pt modelId="{C4C4EC6B-E721-4956-A548-871CFB65C8D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uk-UA" sz="2000" kern="1200" dirty="0">
              <a:latin typeface="Constantia" pitchFamily="18" charset="0"/>
              <a:cs typeface="Times New Roman" pitchFamily="18" charset="0"/>
            </a:rPr>
            <a:t> </a:t>
          </a:r>
          <a:r>
            <a:rPr lang="uk-UA" sz="20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onstantia" pitchFamily="18" charset="0"/>
              <a:ea typeface="+mn-ea"/>
              <a:cs typeface="+mn-cs"/>
            </a:rPr>
            <a:t>вантажно-розвантажувальні роботи </a:t>
          </a:r>
          <a:endParaRPr lang="ru-RU" sz="2000" kern="120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onstantia" pitchFamily="18" charset="0"/>
            <a:ea typeface="+mn-ea"/>
            <a:cs typeface="+mn-cs"/>
          </a:endParaRPr>
        </a:p>
      </dgm:t>
    </dgm:pt>
    <dgm:pt modelId="{1A1DAF1B-78B7-411D-B718-FC0D8D8979DA}" type="parTrans" cxnId="{09559A0E-D799-462C-8854-91C74528C87C}">
      <dgm:prSet/>
      <dgm:spPr/>
      <dgm:t>
        <a:bodyPr/>
        <a:lstStyle/>
        <a:p>
          <a:endParaRPr lang="ru-RU"/>
        </a:p>
      </dgm:t>
    </dgm:pt>
    <dgm:pt modelId="{4D35004C-2605-4906-AB04-71CA39A7B8DC}" type="sibTrans" cxnId="{09559A0E-D799-462C-8854-91C74528C87C}">
      <dgm:prSet/>
      <dgm:spPr/>
      <dgm:t>
        <a:bodyPr/>
        <a:lstStyle/>
        <a:p>
          <a:endParaRPr lang="ru-RU"/>
        </a:p>
      </dgm:t>
    </dgm:pt>
    <dgm:pt modelId="{6D2F0C88-AF1C-4A23-9E77-BCA28C2BA481}">
      <dgm:prSet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7</a:t>
          </a:r>
        </a:p>
      </dgm:t>
    </dgm:pt>
    <dgm:pt modelId="{84632D1F-E026-4B7A-B6FF-0D3BD981BC5D}" type="parTrans" cxnId="{ED990B2F-BA48-4FDB-861D-3F0131F164B5}">
      <dgm:prSet/>
      <dgm:spPr/>
      <dgm:t>
        <a:bodyPr/>
        <a:lstStyle/>
        <a:p>
          <a:endParaRPr lang="uk-UA"/>
        </a:p>
      </dgm:t>
    </dgm:pt>
    <dgm:pt modelId="{7F32BE9D-16F9-4949-895B-BDA8810E1ADE}" type="sibTrans" cxnId="{ED990B2F-BA48-4FDB-861D-3F0131F164B5}">
      <dgm:prSet/>
      <dgm:spPr/>
      <dgm:t>
        <a:bodyPr/>
        <a:lstStyle/>
        <a:p>
          <a:endParaRPr lang="uk-UA"/>
        </a:p>
      </dgm:t>
    </dgm:pt>
    <dgm:pt modelId="{F0224125-ED96-4F17-8E97-EDC4AF575B3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uk-UA" sz="2000" dirty="0">
              <a:latin typeface="Constantia" pitchFamily="18" charset="0"/>
            </a:rPr>
            <a:t> </a:t>
          </a:r>
          <a:r>
            <a:rPr lang="uk-UA" sz="2000" dirty="0" err="1">
              <a:latin typeface="Constantia" pitchFamily="18" charset="0"/>
            </a:rPr>
            <a:t>тракторно</a:t>
          </a:r>
          <a:r>
            <a:rPr lang="uk-UA" sz="2000" dirty="0">
              <a:latin typeface="Constantia" pitchFamily="18" charset="0"/>
            </a:rPr>
            <a:t>-транспортні роботи</a:t>
          </a:r>
          <a:endParaRPr lang="ru-RU" sz="2000" dirty="0"/>
        </a:p>
      </dgm:t>
    </dgm:pt>
    <dgm:pt modelId="{613FD4F9-70B3-44EA-9FDE-91CDF310D02C}" type="parTrans" cxnId="{BD50FDED-B51E-4043-B9FF-EA72C648906A}">
      <dgm:prSet/>
      <dgm:spPr/>
      <dgm:t>
        <a:bodyPr/>
        <a:lstStyle/>
        <a:p>
          <a:endParaRPr lang="uk-UA"/>
        </a:p>
      </dgm:t>
    </dgm:pt>
    <dgm:pt modelId="{A6E77F0F-7416-4198-AED7-69C366C19787}" type="sibTrans" cxnId="{BD50FDED-B51E-4043-B9FF-EA72C648906A}">
      <dgm:prSet/>
      <dgm:spPr/>
      <dgm:t>
        <a:bodyPr/>
        <a:lstStyle/>
        <a:p>
          <a:endParaRPr lang="uk-UA"/>
        </a:p>
      </dgm:t>
    </dgm:pt>
    <dgm:pt modelId="{BF5639B2-3E87-4FE9-9559-2635832EBD91}">
      <dgm:prSet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8</a:t>
          </a:r>
        </a:p>
      </dgm:t>
    </dgm:pt>
    <dgm:pt modelId="{6CD31B6C-3C8B-440E-AA10-FC4C6F048B53}" type="parTrans" cxnId="{D71839F2-2EBD-4220-832D-6879EFDF9C65}">
      <dgm:prSet/>
      <dgm:spPr/>
      <dgm:t>
        <a:bodyPr/>
        <a:lstStyle/>
        <a:p>
          <a:endParaRPr lang="uk-UA"/>
        </a:p>
      </dgm:t>
    </dgm:pt>
    <dgm:pt modelId="{6CAB0466-84B1-4535-AB54-9B003B163FBD}" type="sibTrans" cxnId="{D71839F2-2EBD-4220-832D-6879EFDF9C65}">
      <dgm:prSet/>
      <dgm:spPr/>
      <dgm:t>
        <a:bodyPr/>
        <a:lstStyle/>
        <a:p>
          <a:endParaRPr lang="uk-UA"/>
        </a:p>
      </dgm:t>
    </dgm:pt>
    <dgm:pt modelId="{FDF967CC-AA61-4547-8E79-36533E2D6FB7}">
      <dgm:prSet custT="1"/>
      <dgm:spPr/>
      <dgm:t>
        <a:bodyPr/>
        <a:lstStyle/>
        <a:p>
          <a:pPr marR="0" eaLnBrk="1" fontAlgn="auto" latinLnBrk="0" hangingPunct="1"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uk-UA" sz="2000" b="0" baseline="0" dirty="0">
              <a:latin typeface="Constantia" pitchFamily="18" charset="0"/>
            </a:rPr>
            <a:t> механізовані та ручні роботи в хмелярстві</a:t>
          </a:r>
        </a:p>
      </dgm:t>
    </dgm:pt>
    <dgm:pt modelId="{A36A3397-DE43-4371-8E46-A87F3998C97C}" type="parTrans" cxnId="{2B1EA39F-B5F1-4BC8-9537-E58F68EB0CC6}">
      <dgm:prSet/>
      <dgm:spPr/>
      <dgm:t>
        <a:bodyPr/>
        <a:lstStyle/>
        <a:p>
          <a:endParaRPr lang="uk-UA"/>
        </a:p>
      </dgm:t>
    </dgm:pt>
    <dgm:pt modelId="{F5373BC7-C331-4BBD-A770-BD810904C38C}" type="sibTrans" cxnId="{2B1EA39F-B5F1-4BC8-9537-E58F68EB0CC6}">
      <dgm:prSet/>
      <dgm:spPr/>
      <dgm:t>
        <a:bodyPr/>
        <a:lstStyle/>
        <a:p>
          <a:endParaRPr lang="uk-UA"/>
        </a:p>
      </dgm:t>
    </dgm:pt>
    <dgm:pt modelId="{CA71A30F-23BE-43E0-9D51-ABC63BEC19AA}">
      <dgm:prSet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9</a:t>
          </a:r>
        </a:p>
      </dgm:t>
    </dgm:pt>
    <dgm:pt modelId="{56948136-A37C-4831-B9A8-360617DDCAD7}" type="parTrans" cxnId="{16CC359E-D5A3-4DED-A1D1-C36451B791C8}">
      <dgm:prSet/>
      <dgm:spPr/>
      <dgm:t>
        <a:bodyPr/>
        <a:lstStyle/>
        <a:p>
          <a:endParaRPr lang="uk-UA"/>
        </a:p>
      </dgm:t>
    </dgm:pt>
    <dgm:pt modelId="{509D59A8-74F4-40E2-83F3-AC53EBA2FCE4}" type="sibTrans" cxnId="{16CC359E-D5A3-4DED-A1D1-C36451B791C8}">
      <dgm:prSet/>
      <dgm:spPr/>
      <dgm:t>
        <a:bodyPr/>
        <a:lstStyle/>
        <a:p>
          <a:endParaRPr lang="uk-UA"/>
        </a:p>
      </dgm:t>
    </dgm:pt>
    <dgm:pt modelId="{2F2954DD-2323-4729-8614-249C3705D1E8}">
      <dgm:prSet custT="1"/>
      <dgm:spPr/>
      <dgm:t>
        <a:bodyPr/>
        <a:lstStyle/>
        <a:p>
          <a:pPr marR="0" eaLnBrk="1" fontAlgn="auto" latinLnBrk="0" hangingPunct="1"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uk-UA" sz="2000" b="0" dirty="0">
              <a:latin typeface="Constantia" pitchFamily="18" charset="0"/>
            </a:rPr>
            <a:t> </a:t>
          </a:r>
          <a:r>
            <a:rPr lang="uk-UA" sz="2000" dirty="0">
              <a:latin typeface="Constantia" pitchFamily="18" charset="0"/>
              <a:cs typeface="Times New Roman" pitchFamily="18" charset="0"/>
            </a:rPr>
            <a:t>ручні роботи в рослинництві</a:t>
          </a:r>
          <a:endParaRPr lang="uk-UA" sz="2000" b="0" dirty="0">
            <a:latin typeface="Constantia" pitchFamily="18" charset="0"/>
          </a:endParaRPr>
        </a:p>
      </dgm:t>
    </dgm:pt>
    <dgm:pt modelId="{979233F0-5920-4CEF-9992-5A44E041C5E0}" type="parTrans" cxnId="{12FDCA82-559C-42E6-B8A6-960043CB143B}">
      <dgm:prSet/>
      <dgm:spPr/>
      <dgm:t>
        <a:bodyPr/>
        <a:lstStyle/>
        <a:p>
          <a:endParaRPr lang="uk-UA"/>
        </a:p>
      </dgm:t>
    </dgm:pt>
    <dgm:pt modelId="{E79F6601-BE1C-4BDD-A60B-280FF0175D2D}" type="sibTrans" cxnId="{12FDCA82-559C-42E6-B8A6-960043CB143B}">
      <dgm:prSet/>
      <dgm:spPr/>
      <dgm:t>
        <a:bodyPr/>
        <a:lstStyle/>
        <a:p>
          <a:endParaRPr lang="uk-UA"/>
        </a:p>
      </dgm:t>
    </dgm:pt>
    <dgm:pt modelId="{B3D0488F-4EB6-47B5-8864-BB760C684742}" type="pres">
      <dgm:prSet presAssocID="{3220F438-C10D-4142-AF81-12A9064A80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CDBD714-678E-42B9-8FEC-0485FA627894}" type="pres">
      <dgm:prSet presAssocID="{30B563C4-3A71-459A-A084-34B254084570}" presName="composite" presStyleCnt="0"/>
      <dgm:spPr/>
    </dgm:pt>
    <dgm:pt modelId="{7958C63A-FE58-4F1F-A49E-F22FAF39DFD3}" type="pres">
      <dgm:prSet presAssocID="{30B563C4-3A71-459A-A084-34B254084570}" presName="parentText" presStyleLbl="align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60FD45-00F6-479D-A0A9-554D404DD9F0}" type="pres">
      <dgm:prSet presAssocID="{30B563C4-3A71-459A-A084-34B254084570}" presName="descendantText" presStyleLbl="alignAcc1" presStyleIdx="0" presStyleCnt="9" custLinFactNeighborX="-143" custLinFactNeighborY="15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7E591D-37F1-4ECE-ABBB-E9D727B20FA9}" type="pres">
      <dgm:prSet presAssocID="{D1949375-EF09-42FE-A7FF-11E2BD0AF404}" presName="sp" presStyleCnt="0"/>
      <dgm:spPr/>
    </dgm:pt>
    <dgm:pt modelId="{E575941E-08B4-4C1E-98A8-D20B49F6DAAE}" type="pres">
      <dgm:prSet presAssocID="{738668AF-5F6E-4AFD-B1D0-3716BC5AB8C1}" presName="composite" presStyleCnt="0"/>
      <dgm:spPr/>
    </dgm:pt>
    <dgm:pt modelId="{00C4A115-B461-4E5D-B7C4-7FF2C0FEBF4A}" type="pres">
      <dgm:prSet presAssocID="{738668AF-5F6E-4AFD-B1D0-3716BC5AB8C1}" presName="parentText" presStyleLbl="align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2D15D5-E5AB-47CD-A507-DB8DB52FCBED}" type="pres">
      <dgm:prSet presAssocID="{738668AF-5F6E-4AFD-B1D0-3716BC5AB8C1}" presName="descendantText" presStyleLbl="alignAcc1" presStyleIdx="1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0FE314-5401-4983-A186-B0B0FF4D6A78}" type="pres">
      <dgm:prSet presAssocID="{8E31D6C2-F404-4FAF-A49A-8ABF550A6D3C}" presName="sp" presStyleCnt="0"/>
      <dgm:spPr/>
    </dgm:pt>
    <dgm:pt modelId="{4E1E4684-4B0C-4D5A-8780-CBF1B932B7D3}" type="pres">
      <dgm:prSet presAssocID="{B1FA9427-39B0-4DBB-87A8-BA2C97460B3E}" presName="composite" presStyleCnt="0"/>
      <dgm:spPr/>
    </dgm:pt>
    <dgm:pt modelId="{BA62C307-0638-4190-B256-32EBA11FD835}" type="pres">
      <dgm:prSet presAssocID="{B1FA9427-39B0-4DBB-87A8-BA2C97460B3E}" presName="parentText" presStyleLbl="align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8B32DE-1CAE-4571-8D15-5AB756F3C4B8}" type="pres">
      <dgm:prSet presAssocID="{B1FA9427-39B0-4DBB-87A8-BA2C97460B3E}" presName="descendantText" presStyleLbl="alignAcc1" presStyleIdx="2" presStyleCnt="9" custScaleY="1204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CB1EA9-6E61-48D3-8B06-93D3AB24C42C}" type="pres">
      <dgm:prSet presAssocID="{835E7766-2652-4E3F-9A52-D04503F1966F}" presName="sp" presStyleCnt="0"/>
      <dgm:spPr/>
    </dgm:pt>
    <dgm:pt modelId="{ABE472CC-C229-4BDE-BF58-4FF34B176F1C}" type="pres">
      <dgm:prSet presAssocID="{2BAB5D0E-CF5D-40CE-9F4F-F2FEFB3825FF}" presName="composite" presStyleCnt="0"/>
      <dgm:spPr/>
    </dgm:pt>
    <dgm:pt modelId="{4CE5FB45-1305-4CE4-82E7-F0281909B133}" type="pres">
      <dgm:prSet presAssocID="{2BAB5D0E-CF5D-40CE-9F4F-F2FEFB3825FF}" presName="parentText" presStyleLbl="align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314157-378B-450A-BA8E-F40165A1F107}" type="pres">
      <dgm:prSet presAssocID="{2BAB5D0E-CF5D-40CE-9F4F-F2FEFB3825FF}" presName="descendantText" presStyleLbl="alignAcc1" presStyleIdx="3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56D7D5-139C-479C-8C46-8BE9A0B1199F}" type="pres">
      <dgm:prSet presAssocID="{525056B6-D584-4421-994D-7A6164E4D67C}" presName="sp" presStyleCnt="0"/>
      <dgm:spPr/>
    </dgm:pt>
    <dgm:pt modelId="{13616516-C9C9-4BC1-8C24-9D1162D3A3AF}" type="pres">
      <dgm:prSet presAssocID="{CA91D6B9-1535-4ABE-9157-852D90D68EC0}" presName="composite" presStyleCnt="0"/>
      <dgm:spPr/>
    </dgm:pt>
    <dgm:pt modelId="{9C9A8E79-7D28-4C9A-8F1C-0E53A28ED436}" type="pres">
      <dgm:prSet presAssocID="{CA91D6B9-1535-4ABE-9157-852D90D68EC0}" presName="parentText" presStyleLbl="align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2BD673-3627-43A4-8F14-4196D040A9AF}" type="pres">
      <dgm:prSet presAssocID="{CA91D6B9-1535-4ABE-9157-852D90D68EC0}" presName="descendantText" presStyleLbl="alignAcc1" presStyleIdx="4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A30326-4823-4D97-AE1D-A219F7B5C78F}" type="pres">
      <dgm:prSet presAssocID="{C7C7B404-D07B-4430-8E5A-2DC8190978E7}" presName="sp" presStyleCnt="0"/>
      <dgm:spPr/>
    </dgm:pt>
    <dgm:pt modelId="{48F6C813-0EAF-4C5C-BF21-DAEEC8626E39}" type="pres">
      <dgm:prSet presAssocID="{DEC7BFF2-22CE-47B2-A12E-4E99618CEB8C}" presName="composite" presStyleCnt="0"/>
      <dgm:spPr/>
    </dgm:pt>
    <dgm:pt modelId="{D7FC23A1-54C2-478D-AE62-B051141BF17C}" type="pres">
      <dgm:prSet presAssocID="{DEC7BFF2-22CE-47B2-A12E-4E99618CEB8C}" presName="parentText" presStyleLbl="align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222570-C00E-4F4E-A3CB-50303648E83E}" type="pres">
      <dgm:prSet presAssocID="{DEC7BFF2-22CE-47B2-A12E-4E99618CEB8C}" presName="descendantText" presStyleLbl="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BAAC8B-336A-4F14-88AE-60D8CEB71E22}" type="pres">
      <dgm:prSet presAssocID="{34D06E2B-CCA0-4B4F-A9BF-B504CD0E902C}" presName="sp" presStyleCnt="0"/>
      <dgm:spPr/>
    </dgm:pt>
    <dgm:pt modelId="{8D15109C-CB3C-4654-A549-D980AD898E2D}" type="pres">
      <dgm:prSet presAssocID="{6D2F0C88-AF1C-4A23-9E77-BCA28C2BA481}" presName="composite" presStyleCnt="0"/>
      <dgm:spPr/>
    </dgm:pt>
    <dgm:pt modelId="{8414B889-8F89-4304-83F6-0EA3C15A3FF1}" type="pres">
      <dgm:prSet presAssocID="{6D2F0C88-AF1C-4A23-9E77-BCA28C2BA481}" presName="parentText" presStyleLbl="align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FEE5DE-679A-4A23-9D0C-0DC597D47CF0}" type="pres">
      <dgm:prSet presAssocID="{6D2F0C88-AF1C-4A23-9E77-BCA28C2BA481}" presName="descendantText" presStyleLbl="alignAcc1" presStyleIdx="6" presStyleCnt="9" custScaleY="1183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7C521F-D08F-4925-B020-656C80DD239B}" type="pres">
      <dgm:prSet presAssocID="{7F32BE9D-16F9-4949-895B-BDA8810E1ADE}" presName="sp" presStyleCnt="0"/>
      <dgm:spPr/>
    </dgm:pt>
    <dgm:pt modelId="{A75E44FF-A9B2-499E-BC2E-CA3FF35CA000}" type="pres">
      <dgm:prSet presAssocID="{BF5639B2-3E87-4FE9-9559-2635832EBD91}" presName="composite" presStyleCnt="0"/>
      <dgm:spPr/>
    </dgm:pt>
    <dgm:pt modelId="{75CD5EED-78DE-4D9C-8917-F32503C809D0}" type="pres">
      <dgm:prSet presAssocID="{BF5639B2-3E87-4FE9-9559-2635832EBD91}" presName="parentText" presStyleLbl="align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F4A899-28C2-4BA8-8570-03E2F03339EE}" type="pres">
      <dgm:prSet presAssocID="{BF5639B2-3E87-4FE9-9559-2635832EBD91}" presName="descendantText" presStyleLbl="alignAcc1" presStyleIdx="7" presStyleCnt="9" custLinFactNeighborX="777" custLinFactNeighborY="69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336615-2DF1-4830-B1E5-0DFBB68D77BD}" type="pres">
      <dgm:prSet presAssocID="{6CAB0466-84B1-4535-AB54-9B003B163FBD}" presName="sp" presStyleCnt="0"/>
      <dgm:spPr/>
    </dgm:pt>
    <dgm:pt modelId="{7BB9D109-82DB-4CAF-A001-BEA01278CF22}" type="pres">
      <dgm:prSet presAssocID="{CA71A30F-23BE-43E0-9D51-ABC63BEC19AA}" presName="composite" presStyleCnt="0"/>
      <dgm:spPr/>
    </dgm:pt>
    <dgm:pt modelId="{6AE59F25-7971-424F-9898-EF1A3CEB800F}" type="pres">
      <dgm:prSet presAssocID="{CA71A30F-23BE-43E0-9D51-ABC63BEC19AA}" presName="parentText" presStyleLbl="align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DF3E62-D883-4861-9D40-33EF03A9C2EA}" type="pres">
      <dgm:prSet presAssocID="{CA71A30F-23BE-43E0-9D51-ABC63BEC19AA}" presName="descendantText" presStyleLbl="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58FB6C8-3D0A-4438-BEA9-0CE3AACE34C2}" type="presOf" srcId="{2F2954DD-2323-4729-8614-249C3705D1E8}" destId="{A2DF3E62-D883-4861-9D40-33EF03A9C2EA}" srcOrd="0" destOrd="0" presId="urn:microsoft.com/office/officeart/2005/8/layout/chevron2"/>
    <dgm:cxn modelId="{09559A0E-D799-462C-8854-91C74528C87C}" srcId="{DEC7BFF2-22CE-47B2-A12E-4E99618CEB8C}" destId="{C4C4EC6B-E721-4956-A548-871CFB65C8D9}" srcOrd="0" destOrd="0" parTransId="{1A1DAF1B-78B7-411D-B718-FC0D8D8979DA}" sibTransId="{4D35004C-2605-4906-AB04-71CA39A7B8DC}"/>
    <dgm:cxn modelId="{1DFA4738-FD7F-48DF-A02F-B8A17E6909C1}" srcId="{CA91D6B9-1535-4ABE-9157-852D90D68EC0}" destId="{6CA032ED-CDAC-4388-9F2E-7FA8DF7247A8}" srcOrd="0" destOrd="0" parTransId="{063B6413-81ED-4D57-A8C1-73397CE5C42C}" sibTransId="{DEB90B60-649F-4AD0-A0C5-4C3F1C74EA33}"/>
    <dgm:cxn modelId="{16CC359E-D5A3-4DED-A1D1-C36451B791C8}" srcId="{3220F438-C10D-4142-AF81-12A9064A8032}" destId="{CA71A30F-23BE-43E0-9D51-ABC63BEC19AA}" srcOrd="8" destOrd="0" parTransId="{56948136-A37C-4831-B9A8-360617DDCAD7}" sibTransId="{509D59A8-74F4-40E2-83F3-AC53EBA2FCE4}"/>
    <dgm:cxn modelId="{8AB71EA7-1479-44CA-8150-4554D038ED82}" type="presOf" srcId="{F9C6C521-3E7C-4737-8D33-FBE1CF2A4AA6}" destId="{2F314157-378B-450A-BA8E-F40165A1F107}" srcOrd="0" destOrd="0" presId="urn:microsoft.com/office/officeart/2005/8/layout/chevron2"/>
    <dgm:cxn modelId="{A4434C3D-27B4-43A9-8EFD-36C6CC48DAA1}" type="presOf" srcId="{BC473376-62C8-468A-94BC-A2BAD2001B63}" destId="{8E60FD45-00F6-479D-A0A9-554D404DD9F0}" srcOrd="0" destOrd="0" presId="urn:microsoft.com/office/officeart/2005/8/layout/chevron2"/>
    <dgm:cxn modelId="{12FDCA82-559C-42E6-B8A6-960043CB143B}" srcId="{CA71A30F-23BE-43E0-9D51-ABC63BEC19AA}" destId="{2F2954DD-2323-4729-8614-249C3705D1E8}" srcOrd="0" destOrd="0" parTransId="{979233F0-5920-4CEF-9992-5A44E041C5E0}" sibTransId="{E79F6601-BE1C-4BDD-A60B-280FF0175D2D}"/>
    <dgm:cxn modelId="{31DAB243-29D0-4876-A0E5-D72F8D9B69D6}" type="presOf" srcId="{3220F438-C10D-4142-AF81-12A9064A8032}" destId="{B3D0488F-4EB6-47B5-8864-BB760C684742}" srcOrd="0" destOrd="0" presId="urn:microsoft.com/office/officeart/2005/8/layout/chevron2"/>
    <dgm:cxn modelId="{4727F530-7247-43D8-8A37-B98B8CCDC228}" type="presOf" srcId="{B1FA9427-39B0-4DBB-87A8-BA2C97460B3E}" destId="{BA62C307-0638-4190-B256-32EBA11FD835}" srcOrd="0" destOrd="0" presId="urn:microsoft.com/office/officeart/2005/8/layout/chevron2"/>
    <dgm:cxn modelId="{2D3750CD-3912-4BE4-B006-893D15FCC875}" type="presOf" srcId="{6D2F0C88-AF1C-4A23-9E77-BCA28C2BA481}" destId="{8414B889-8F89-4304-83F6-0EA3C15A3FF1}" srcOrd="0" destOrd="0" presId="urn:microsoft.com/office/officeart/2005/8/layout/chevron2"/>
    <dgm:cxn modelId="{FC0D9BAC-F060-421A-9AE5-8550A71C1307}" srcId="{3220F438-C10D-4142-AF81-12A9064A8032}" destId="{CA91D6B9-1535-4ABE-9157-852D90D68EC0}" srcOrd="4" destOrd="0" parTransId="{36ACCE4D-DD33-4F67-83C0-5856178F78F8}" sibTransId="{C7C7B404-D07B-4430-8E5A-2DC8190978E7}"/>
    <dgm:cxn modelId="{3FE07497-559B-4ECB-B647-EC46806EE921}" srcId="{30B563C4-3A71-459A-A084-34B254084570}" destId="{BC473376-62C8-468A-94BC-A2BAD2001B63}" srcOrd="0" destOrd="0" parTransId="{32B5458E-A2D3-4F6A-B197-E51508F00C31}" sibTransId="{CA8F7281-F98F-4550-B9C1-E59035CA05B7}"/>
    <dgm:cxn modelId="{5DA422F8-F7AB-4002-807C-3A201D91044B}" type="presOf" srcId="{93C84023-60E7-4288-B943-E1B594EB3A52}" destId="{608B32DE-1CAE-4571-8D15-5AB756F3C4B8}" srcOrd="0" destOrd="0" presId="urn:microsoft.com/office/officeart/2005/8/layout/chevron2"/>
    <dgm:cxn modelId="{23D589AE-AC1D-478D-836D-B5FE687E3326}" type="presOf" srcId="{DEC7BFF2-22CE-47B2-A12E-4E99618CEB8C}" destId="{D7FC23A1-54C2-478D-AE62-B051141BF17C}" srcOrd="0" destOrd="0" presId="urn:microsoft.com/office/officeart/2005/8/layout/chevron2"/>
    <dgm:cxn modelId="{F736B3B3-A046-4212-8D94-9C1A4A7C0E48}" type="presOf" srcId="{738668AF-5F6E-4AFD-B1D0-3716BC5AB8C1}" destId="{00C4A115-B461-4E5D-B7C4-7FF2C0FEBF4A}" srcOrd="0" destOrd="0" presId="urn:microsoft.com/office/officeart/2005/8/layout/chevron2"/>
    <dgm:cxn modelId="{B7866155-F5C5-4FA8-B848-0C2EFB41782C}" srcId="{3220F438-C10D-4142-AF81-12A9064A8032}" destId="{30B563C4-3A71-459A-A084-34B254084570}" srcOrd="0" destOrd="0" parTransId="{973CE681-120E-4A96-AB68-671C8D8A44D1}" sibTransId="{D1949375-EF09-42FE-A7FF-11E2BD0AF404}"/>
    <dgm:cxn modelId="{A6B5F1D3-F0D5-4871-91EB-1C5AE80BBDCB}" type="presOf" srcId="{4772EC89-D6D7-4ECF-B234-94CD34B8D8AF}" destId="{132D15D5-E5AB-47CD-A507-DB8DB52FCBED}" srcOrd="0" destOrd="0" presId="urn:microsoft.com/office/officeart/2005/8/layout/chevron2"/>
    <dgm:cxn modelId="{D71839F2-2EBD-4220-832D-6879EFDF9C65}" srcId="{3220F438-C10D-4142-AF81-12A9064A8032}" destId="{BF5639B2-3E87-4FE9-9559-2635832EBD91}" srcOrd="7" destOrd="0" parTransId="{6CD31B6C-3C8B-440E-AA10-FC4C6F048B53}" sibTransId="{6CAB0466-84B1-4535-AB54-9B003B163FBD}"/>
    <dgm:cxn modelId="{B8F85F93-8AAA-440F-8CA0-D89D9E3CBE00}" srcId="{2BAB5D0E-CF5D-40CE-9F4F-F2FEFB3825FF}" destId="{F9C6C521-3E7C-4737-8D33-FBE1CF2A4AA6}" srcOrd="0" destOrd="0" parTransId="{99BDCF3C-D676-4561-BFE5-CD0D1A2F3DBE}" sibTransId="{357A095E-DDA1-41CA-8A71-A8A4C934D209}"/>
    <dgm:cxn modelId="{ED990B2F-BA48-4FDB-861D-3F0131F164B5}" srcId="{3220F438-C10D-4142-AF81-12A9064A8032}" destId="{6D2F0C88-AF1C-4A23-9E77-BCA28C2BA481}" srcOrd="6" destOrd="0" parTransId="{84632D1F-E026-4B7A-B6FF-0D3BD981BC5D}" sibTransId="{7F32BE9D-16F9-4949-895B-BDA8810E1ADE}"/>
    <dgm:cxn modelId="{17E7592B-9E8E-41FB-A38A-E1C6B50751A4}" type="presOf" srcId="{FDF967CC-AA61-4547-8E79-36533E2D6FB7}" destId="{27F4A899-28C2-4BA8-8570-03E2F03339EE}" srcOrd="0" destOrd="0" presId="urn:microsoft.com/office/officeart/2005/8/layout/chevron2"/>
    <dgm:cxn modelId="{9D03A726-F6C0-409F-9CDE-016DBA4AEC31}" srcId="{3220F438-C10D-4142-AF81-12A9064A8032}" destId="{B1FA9427-39B0-4DBB-87A8-BA2C97460B3E}" srcOrd="2" destOrd="0" parTransId="{9D840E83-594A-4802-95BF-8AE041E21354}" sibTransId="{835E7766-2652-4E3F-9A52-D04503F1966F}"/>
    <dgm:cxn modelId="{28BE8DC5-EEE2-4173-9301-3D02AA339159}" type="presOf" srcId="{F0224125-ED96-4F17-8E97-EDC4AF575B3E}" destId="{E0FEE5DE-679A-4A23-9D0C-0DC597D47CF0}" srcOrd="0" destOrd="0" presId="urn:microsoft.com/office/officeart/2005/8/layout/chevron2"/>
    <dgm:cxn modelId="{6D049CA3-A140-40C7-BD7D-33A41340E187}" srcId="{738668AF-5F6E-4AFD-B1D0-3716BC5AB8C1}" destId="{4772EC89-D6D7-4ECF-B234-94CD34B8D8AF}" srcOrd="0" destOrd="0" parTransId="{8CA70480-2E38-4731-A691-2A8ED551F758}" sibTransId="{BB8DE5C6-0706-4ADE-9181-33058390AADA}"/>
    <dgm:cxn modelId="{0F027B30-BF62-454E-B5F5-AD2A5BFB3816}" type="presOf" srcId="{CA91D6B9-1535-4ABE-9157-852D90D68EC0}" destId="{9C9A8E79-7D28-4C9A-8F1C-0E53A28ED436}" srcOrd="0" destOrd="0" presId="urn:microsoft.com/office/officeart/2005/8/layout/chevron2"/>
    <dgm:cxn modelId="{2B1EA39F-B5F1-4BC8-9537-E58F68EB0CC6}" srcId="{BF5639B2-3E87-4FE9-9559-2635832EBD91}" destId="{FDF967CC-AA61-4547-8E79-36533E2D6FB7}" srcOrd="0" destOrd="0" parTransId="{A36A3397-DE43-4371-8E46-A87F3998C97C}" sibTransId="{F5373BC7-C331-4BBD-A770-BD810904C38C}"/>
    <dgm:cxn modelId="{0E2D0A0D-ACB9-4097-8AE3-F617B1E43819}" srcId="{3220F438-C10D-4142-AF81-12A9064A8032}" destId="{2BAB5D0E-CF5D-40CE-9F4F-F2FEFB3825FF}" srcOrd="3" destOrd="0" parTransId="{27B7B2A4-F5EE-4DE3-9AED-E8742EFD3B1B}" sibTransId="{525056B6-D584-4421-994D-7A6164E4D67C}"/>
    <dgm:cxn modelId="{30F6FE01-E243-4C7B-912F-9AAAB26BEFE4}" type="presOf" srcId="{BF5639B2-3E87-4FE9-9559-2635832EBD91}" destId="{75CD5EED-78DE-4D9C-8917-F32503C809D0}" srcOrd="0" destOrd="0" presId="urn:microsoft.com/office/officeart/2005/8/layout/chevron2"/>
    <dgm:cxn modelId="{F267451D-42D3-4C96-A927-FE80B0A235D1}" type="presOf" srcId="{6CA032ED-CDAC-4388-9F2E-7FA8DF7247A8}" destId="{BC2BD673-3627-43A4-8F14-4196D040A9AF}" srcOrd="0" destOrd="0" presId="urn:microsoft.com/office/officeart/2005/8/layout/chevron2"/>
    <dgm:cxn modelId="{3D7BBBCB-B6DF-4E24-9941-2119A89567F2}" type="presOf" srcId="{2BAB5D0E-CF5D-40CE-9F4F-F2FEFB3825FF}" destId="{4CE5FB45-1305-4CE4-82E7-F0281909B133}" srcOrd="0" destOrd="0" presId="urn:microsoft.com/office/officeart/2005/8/layout/chevron2"/>
    <dgm:cxn modelId="{AAD45CF1-B95F-41FB-9F50-7A24479FEFFB}" type="presOf" srcId="{CA71A30F-23BE-43E0-9D51-ABC63BEC19AA}" destId="{6AE59F25-7971-424F-9898-EF1A3CEB800F}" srcOrd="0" destOrd="0" presId="urn:microsoft.com/office/officeart/2005/8/layout/chevron2"/>
    <dgm:cxn modelId="{4839AF01-E18D-4C62-91DB-FA3FB1FE8ED0}" srcId="{B1FA9427-39B0-4DBB-87A8-BA2C97460B3E}" destId="{93C84023-60E7-4288-B943-E1B594EB3A52}" srcOrd="0" destOrd="0" parTransId="{8E59B2AC-AAE0-4361-ACC2-124859153E95}" sibTransId="{9583DC28-0365-437D-803D-2C9169ED2325}"/>
    <dgm:cxn modelId="{BD50FDED-B51E-4043-B9FF-EA72C648906A}" srcId="{6D2F0C88-AF1C-4A23-9E77-BCA28C2BA481}" destId="{F0224125-ED96-4F17-8E97-EDC4AF575B3E}" srcOrd="0" destOrd="0" parTransId="{613FD4F9-70B3-44EA-9FDE-91CDF310D02C}" sibTransId="{A6E77F0F-7416-4198-AED7-69C366C19787}"/>
    <dgm:cxn modelId="{867F8AAA-57A1-40C1-8EF5-3A478A319272}" type="presOf" srcId="{30B563C4-3A71-459A-A084-34B254084570}" destId="{7958C63A-FE58-4F1F-A49E-F22FAF39DFD3}" srcOrd="0" destOrd="0" presId="urn:microsoft.com/office/officeart/2005/8/layout/chevron2"/>
    <dgm:cxn modelId="{9993EF92-0E7C-4367-AB0B-DE9BBE451DE0}" srcId="{3220F438-C10D-4142-AF81-12A9064A8032}" destId="{DEC7BFF2-22CE-47B2-A12E-4E99618CEB8C}" srcOrd="5" destOrd="0" parTransId="{A401E0CA-3268-4C72-B761-A45C9ED3CE22}" sibTransId="{34D06E2B-CCA0-4B4F-A9BF-B504CD0E902C}"/>
    <dgm:cxn modelId="{6C20B91E-9191-46E4-9CD2-EB9C97D94FCD}" type="presOf" srcId="{C4C4EC6B-E721-4956-A548-871CFB65C8D9}" destId="{6F222570-C00E-4F4E-A3CB-50303648E83E}" srcOrd="0" destOrd="0" presId="urn:microsoft.com/office/officeart/2005/8/layout/chevron2"/>
    <dgm:cxn modelId="{B2837C56-8BCA-4B02-999D-F9C56DE3E377}" srcId="{3220F438-C10D-4142-AF81-12A9064A8032}" destId="{738668AF-5F6E-4AFD-B1D0-3716BC5AB8C1}" srcOrd="1" destOrd="0" parTransId="{0BCC3762-CA27-4612-8F95-FE53F83D570E}" sibTransId="{8E31D6C2-F404-4FAF-A49A-8ABF550A6D3C}"/>
    <dgm:cxn modelId="{CFE6E015-52D4-4194-90E6-8FE68BC49E2D}" type="presParOf" srcId="{B3D0488F-4EB6-47B5-8864-BB760C684742}" destId="{BCDBD714-678E-42B9-8FEC-0485FA627894}" srcOrd="0" destOrd="0" presId="urn:microsoft.com/office/officeart/2005/8/layout/chevron2"/>
    <dgm:cxn modelId="{F9ACAFBE-133E-4FA5-AB5A-4BB2A0C0B16F}" type="presParOf" srcId="{BCDBD714-678E-42B9-8FEC-0485FA627894}" destId="{7958C63A-FE58-4F1F-A49E-F22FAF39DFD3}" srcOrd="0" destOrd="0" presId="urn:microsoft.com/office/officeart/2005/8/layout/chevron2"/>
    <dgm:cxn modelId="{5CAEAEDF-0B9A-4C0A-B879-3588CE45ED1B}" type="presParOf" srcId="{BCDBD714-678E-42B9-8FEC-0485FA627894}" destId="{8E60FD45-00F6-479D-A0A9-554D404DD9F0}" srcOrd="1" destOrd="0" presId="urn:microsoft.com/office/officeart/2005/8/layout/chevron2"/>
    <dgm:cxn modelId="{7B3A75A0-FD5A-49D2-87AE-52554F8BA121}" type="presParOf" srcId="{B3D0488F-4EB6-47B5-8864-BB760C684742}" destId="{157E591D-37F1-4ECE-ABBB-E9D727B20FA9}" srcOrd="1" destOrd="0" presId="urn:microsoft.com/office/officeart/2005/8/layout/chevron2"/>
    <dgm:cxn modelId="{B7B96AD6-2DD5-4347-98FE-1C0CBF196ED9}" type="presParOf" srcId="{B3D0488F-4EB6-47B5-8864-BB760C684742}" destId="{E575941E-08B4-4C1E-98A8-D20B49F6DAAE}" srcOrd="2" destOrd="0" presId="urn:microsoft.com/office/officeart/2005/8/layout/chevron2"/>
    <dgm:cxn modelId="{19D26E9B-FE8A-402E-9655-A4D79D739953}" type="presParOf" srcId="{E575941E-08B4-4C1E-98A8-D20B49F6DAAE}" destId="{00C4A115-B461-4E5D-B7C4-7FF2C0FEBF4A}" srcOrd="0" destOrd="0" presId="urn:microsoft.com/office/officeart/2005/8/layout/chevron2"/>
    <dgm:cxn modelId="{679AB0E2-5027-464E-A4F3-FF49A1059C8A}" type="presParOf" srcId="{E575941E-08B4-4C1E-98A8-D20B49F6DAAE}" destId="{132D15D5-E5AB-47CD-A507-DB8DB52FCBED}" srcOrd="1" destOrd="0" presId="urn:microsoft.com/office/officeart/2005/8/layout/chevron2"/>
    <dgm:cxn modelId="{A27C9C2E-0BED-4C18-A7D0-ED37A584224B}" type="presParOf" srcId="{B3D0488F-4EB6-47B5-8864-BB760C684742}" destId="{F60FE314-5401-4983-A186-B0B0FF4D6A78}" srcOrd="3" destOrd="0" presId="urn:microsoft.com/office/officeart/2005/8/layout/chevron2"/>
    <dgm:cxn modelId="{6A420A75-2726-417B-83E0-59AF9A2A1452}" type="presParOf" srcId="{B3D0488F-4EB6-47B5-8864-BB760C684742}" destId="{4E1E4684-4B0C-4D5A-8780-CBF1B932B7D3}" srcOrd="4" destOrd="0" presId="urn:microsoft.com/office/officeart/2005/8/layout/chevron2"/>
    <dgm:cxn modelId="{480A1B5D-F195-45F1-B810-D5B7DAAC7688}" type="presParOf" srcId="{4E1E4684-4B0C-4D5A-8780-CBF1B932B7D3}" destId="{BA62C307-0638-4190-B256-32EBA11FD835}" srcOrd="0" destOrd="0" presId="urn:microsoft.com/office/officeart/2005/8/layout/chevron2"/>
    <dgm:cxn modelId="{5A6A47DF-4F63-410D-8EBF-C290F0634170}" type="presParOf" srcId="{4E1E4684-4B0C-4D5A-8780-CBF1B932B7D3}" destId="{608B32DE-1CAE-4571-8D15-5AB756F3C4B8}" srcOrd="1" destOrd="0" presId="urn:microsoft.com/office/officeart/2005/8/layout/chevron2"/>
    <dgm:cxn modelId="{AB9111B2-45F1-4C1B-934C-BB3740D5077D}" type="presParOf" srcId="{B3D0488F-4EB6-47B5-8864-BB760C684742}" destId="{A3CB1EA9-6E61-48D3-8B06-93D3AB24C42C}" srcOrd="5" destOrd="0" presId="urn:microsoft.com/office/officeart/2005/8/layout/chevron2"/>
    <dgm:cxn modelId="{47229C4F-1EA1-4924-9361-28BE38B9A5ED}" type="presParOf" srcId="{B3D0488F-4EB6-47B5-8864-BB760C684742}" destId="{ABE472CC-C229-4BDE-BF58-4FF34B176F1C}" srcOrd="6" destOrd="0" presId="urn:microsoft.com/office/officeart/2005/8/layout/chevron2"/>
    <dgm:cxn modelId="{F9B4CB2E-E87D-48D0-A59D-C83DEA9028AF}" type="presParOf" srcId="{ABE472CC-C229-4BDE-BF58-4FF34B176F1C}" destId="{4CE5FB45-1305-4CE4-82E7-F0281909B133}" srcOrd="0" destOrd="0" presId="urn:microsoft.com/office/officeart/2005/8/layout/chevron2"/>
    <dgm:cxn modelId="{C3FFE8BB-50DD-4F4A-B4C7-A438E2653BE3}" type="presParOf" srcId="{ABE472CC-C229-4BDE-BF58-4FF34B176F1C}" destId="{2F314157-378B-450A-BA8E-F40165A1F107}" srcOrd="1" destOrd="0" presId="urn:microsoft.com/office/officeart/2005/8/layout/chevron2"/>
    <dgm:cxn modelId="{E2B01CCE-CEE1-47AA-8C88-05B664524E47}" type="presParOf" srcId="{B3D0488F-4EB6-47B5-8864-BB760C684742}" destId="{7956D7D5-139C-479C-8C46-8BE9A0B1199F}" srcOrd="7" destOrd="0" presId="urn:microsoft.com/office/officeart/2005/8/layout/chevron2"/>
    <dgm:cxn modelId="{B063CE9D-34F3-475D-95E8-F5F8984F2CB1}" type="presParOf" srcId="{B3D0488F-4EB6-47B5-8864-BB760C684742}" destId="{13616516-C9C9-4BC1-8C24-9D1162D3A3AF}" srcOrd="8" destOrd="0" presId="urn:microsoft.com/office/officeart/2005/8/layout/chevron2"/>
    <dgm:cxn modelId="{94AA009C-60BB-4A41-84A6-0E2AD0F8B19E}" type="presParOf" srcId="{13616516-C9C9-4BC1-8C24-9D1162D3A3AF}" destId="{9C9A8E79-7D28-4C9A-8F1C-0E53A28ED436}" srcOrd="0" destOrd="0" presId="urn:microsoft.com/office/officeart/2005/8/layout/chevron2"/>
    <dgm:cxn modelId="{8B464FE4-6D57-46D9-9FD7-F788E6D0FBB0}" type="presParOf" srcId="{13616516-C9C9-4BC1-8C24-9D1162D3A3AF}" destId="{BC2BD673-3627-43A4-8F14-4196D040A9AF}" srcOrd="1" destOrd="0" presId="urn:microsoft.com/office/officeart/2005/8/layout/chevron2"/>
    <dgm:cxn modelId="{34DE759F-7BEE-4B46-8C83-0E88861A2759}" type="presParOf" srcId="{B3D0488F-4EB6-47B5-8864-BB760C684742}" destId="{AEA30326-4823-4D97-AE1D-A219F7B5C78F}" srcOrd="9" destOrd="0" presId="urn:microsoft.com/office/officeart/2005/8/layout/chevron2"/>
    <dgm:cxn modelId="{79EC1DA4-8CCB-4CCB-A371-D1B74EB052AC}" type="presParOf" srcId="{B3D0488F-4EB6-47B5-8864-BB760C684742}" destId="{48F6C813-0EAF-4C5C-BF21-DAEEC8626E39}" srcOrd="10" destOrd="0" presId="urn:microsoft.com/office/officeart/2005/8/layout/chevron2"/>
    <dgm:cxn modelId="{93458E9A-FDE4-4ACD-A823-7A55ACCB30B3}" type="presParOf" srcId="{48F6C813-0EAF-4C5C-BF21-DAEEC8626E39}" destId="{D7FC23A1-54C2-478D-AE62-B051141BF17C}" srcOrd="0" destOrd="0" presId="urn:microsoft.com/office/officeart/2005/8/layout/chevron2"/>
    <dgm:cxn modelId="{1876726D-973F-4E3D-9E6D-80EA8BE0EB19}" type="presParOf" srcId="{48F6C813-0EAF-4C5C-BF21-DAEEC8626E39}" destId="{6F222570-C00E-4F4E-A3CB-50303648E83E}" srcOrd="1" destOrd="0" presId="urn:microsoft.com/office/officeart/2005/8/layout/chevron2"/>
    <dgm:cxn modelId="{48F62869-0311-4310-815F-724B374359BD}" type="presParOf" srcId="{B3D0488F-4EB6-47B5-8864-BB760C684742}" destId="{D9BAAC8B-336A-4F14-88AE-60D8CEB71E22}" srcOrd="11" destOrd="0" presId="urn:microsoft.com/office/officeart/2005/8/layout/chevron2"/>
    <dgm:cxn modelId="{269B2131-8379-4ACB-AABE-C4CE5DFDCF1A}" type="presParOf" srcId="{B3D0488F-4EB6-47B5-8864-BB760C684742}" destId="{8D15109C-CB3C-4654-A549-D980AD898E2D}" srcOrd="12" destOrd="0" presId="urn:microsoft.com/office/officeart/2005/8/layout/chevron2"/>
    <dgm:cxn modelId="{AB758AFE-47FB-4115-B5E3-3EA9D53FAD02}" type="presParOf" srcId="{8D15109C-CB3C-4654-A549-D980AD898E2D}" destId="{8414B889-8F89-4304-83F6-0EA3C15A3FF1}" srcOrd="0" destOrd="0" presId="urn:microsoft.com/office/officeart/2005/8/layout/chevron2"/>
    <dgm:cxn modelId="{E5C73F4C-A7D5-462C-86CF-A8502B2BC4A2}" type="presParOf" srcId="{8D15109C-CB3C-4654-A549-D980AD898E2D}" destId="{E0FEE5DE-679A-4A23-9D0C-0DC597D47CF0}" srcOrd="1" destOrd="0" presId="urn:microsoft.com/office/officeart/2005/8/layout/chevron2"/>
    <dgm:cxn modelId="{AAEDDE83-5D62-4932-99C6-EA38B69A2650}" type="presParOf" srcId="{B3D0488F-4EB6-47B5-8864-BB760C684742}" destId="{037C521F-D08F-4925-B020-656C80DD239B}" srcOrd="13" destOrd="0" presId="urn:microsoft.com/office/officeart/2005/8/layout/chevron2"/>
    <dgm:cxn modelId="{10CCA5E9-6BF0-49EF-9A8A-8CF22A370177}" type="presParOf" srcId="{B3D0488F-4EB6-47B5-8864-BB760C684742}" destId="{A75E44FF-A9B2-499E-BC2E-CA3FF35CA000}" srcOrd="14" destOrd="0" presId="urn:microsoft.com/office/officeart/2005/8/layout/chevron2"/>
    <dgm:cxn modelId="{AA7B2627-39E7-4974-9629-0DC2270CD320}" type="presParOf" srcId="{A75E44FF-A9B2-499E-BC2E-CA3FF35CA000}" destId="{75CD5EED-78DE-4D9C-8917-F32503C809D0}" srcOrd="0" destOrd="0" presId="urn:microsoft.com/office/officeart/2005/8/layout/chevron2"/>
    <dgm:cxn modelId="{1657C8EA-11D2-4B1F-83E6-CDCE82F33F47}" type="presParOf" srcId="{A75E44FF-A9B2-499E-BC2E-CA3FF35CA000}" destId="{27F4A899-28C2-4BA8-8570-03E2F03339EE}" srcOrd="1" destOrd="0" presId="urn:microsoft.com/office/officeart/2005/8/layout/chevron2"/>
    <dgm:cxn modelId="{31A949A8-2165-4C51-9834-07F9E341E907}" type="presParOf" srcId="{B3D0488F-4EB6-47B5-8864-BB760C684742}" destId="{39336615-2DF1-4830-B1E5-0DFBB68D77BD}" srcOrd="15" destOrd="0" presId="urn:microsoft.com/office/officeart/2005/8/layout/chevron2"/>
    <dgm:cxn modelId="{C2CE5EC4-9006-4D71-AF45-37BE5A78C350}" type="presParOf" srcId="{B3D0488F-4EB6-47B5-8864-BB760C684742}" destId="{7BB9D109-82DB-4CAF-A001-BEA01278CF22}" srcOrd="16" destOrd="0" presId="urn:microsoft.com/office/officeart/2005/8/layout/chevron2"/>
    <dgm:cxn modelId="{BFF19643-A728-4C64-82E2-10A33157AAC4}" type="presParOf" srcId="{7BB9D109-82DB-4CAF-A001-BEA01278CF22}" destId="{6AE59F25-7971-424F-9898-EF1A3CEB800F}" srcOrd="0" destOrd="0" presId="urn:microsoft.com/office/officeart/2005/8/layout/chevron2"/>
    <dgm:cxn modelId="{BBA4570B-C9AC-4B59-B67C-C1284AE7A7C2}" type="presParOf" srcId="{7BB9D109-82DB-4CAF-A001-BEA01278CF22}" destId="{A2DF3E62-D883-4861-9D40-33EF03A9C2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20F438-C10D-4142-AF81-12A9064A8032}" type="doc">
      <dgm:prSet loTypeId="urn:microsoft.com/office/officeart/2005/8/layout/chevron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0B563C4-3A71-459A-A084-34B254084570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1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3CE681-120E-4A96-AB68-671C8D8A44D1}" type="parTrans" cxnId="{B7866155-F5C5-4FA8-B848-0C2EFB41782C}">
      <dgm:prSet/>
      <dgm:spPr/>
      <dgm:t>
        <a:bodyPr/>
        <a:lstStyle/>
        <a:p>
          <a:endParaRPr lang="ru-RU"/>
        </a:p>
      </dgm:t>
    </dgm:pt>
    <dgm:pt modelId="{D1949375-EF09-42FE-A7FF-11E2BD0AF404}" type="sibTrans" cxnId="{B7866155-F5C5-4FA8-B848-0C2EFB41782C}">
      <dgm:prSet/>
      <dgm:spPr/>
      <dgm:t>
        <a:bodyPr/>
        <a:lstStyle/>
        <a:p>
          <a:endParaRPr lang="ru-RU"/>
        </a:p>
      </dgm:t>
    </dgm:pt>
    <dgm:pt modelId="{BC473376-62C8-468A-94BC-A2BAD2001B63}">
      <dgm:prSet phldrT="[Текст]" custT="1"/>
      <dgm:spPr/>
      <dgm:t>
        <a:bodyPr/>
        <a:lstStyle/>
        <a:p>
          <a:r>
            <a:rPr lang="uk-UA" sz="2000" noProof="0" dirty="0">
              <a:latin typeface="Constantia" pitchFamily="18" charset="0"/>
            </a:rPr>
            <a:t>ремонт ґрунтообробної і посівної техніки </a:t>
          </a:r>
        </a:p>
      </dgm:t>
    </dgm:pt>
    <dgm:pt modelId="{32B5458E-A2D3-4F6A-B197-E51508F00C31}" type="parTrans" cxnId="{3FE07497-559B-4ECB-B647-EC46806EE921}">
      <dgm:prSet/>
      <dgm:spPr/>
      <dgm:t>
        <a:bodyPr/>
        <a:lstStyle/>
        <a:p>
          <a:endParaRPr lang="ru-RU"/>
        </a:p>
      </dgm:t>
    </dgm:pt>
    <dgm:pt modelId="{CA8F7281-F98F-4550-B9C1-E59035CA05B7}" type="sibTrans" cxnId="{3FE07497-559B-4ECB-B647-EC46806EE921}">
      <dgm:prSet/>
      <dgm:spPr/>
      <dgm:t>
        <a:bodyPr/>
        <a:lstStyle/>
        <a:p>
          <a:endParaRPr lang="ru-RU"/>
        </a:p>
      </dgm:t>
    </dgm:pt>
    <dgm:pt modelId="{738668AF-5F6E-4AFD-B1D0-3716BC5AB8C1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2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BCC3762-CA27-4612-8F95-FE53F83D570E}" type="parTrans" cxnId="{B2837C56-8BCA-4B02-999D-F9C56DE3E377}">
      <dgm:prSet/>
      <dgm:spPr/>
      <dgm:t>
        <a:bodyPr/>
        <a:lstStyle/>
        <a:p>
          <a:endParaRPr lang="ru-RU"/>
        </a:p>
      </dgm:t>
    </dgm:pt>
    <dgm:pt modelId="{8E31D6C2-F404-4FAF-A49A-8ABF550A6D3C}" type="sibTrans" cxnId="{B2837C56-8BCA-4B02-999D-F9C56DE3E377}">
      <dgm:prSet/>
      <dgm:spPr/>
      <dgm:t>
        <a:bodyPr/>
        <a:lstStyle/>
        <a:p>
          <a:endParaRPr lang="ru-RU"/>
        </a:p>
      </dgm:t>
    </dgm:pt>
    <dgm:pt modelId="{4772EC89-D6D7-4ECF-B234-94CD34B8D8AF}">
      <dgm:prSet phldrT="[Текст]" custT="1"/>
      <dgm:spPr/>
      <dgm:t>
        <a:bodyPr/>
        <a:lstStyle/>
        <a:p>
          <a:r>
            <a:rPr lang="ru-RU" sz="2000" dirty="0">
              <a:latin typeface="Constantia" pitchFamily="18" charset="0"/>
            </a:rPr>
            <a:t>ремонт </a:t>
          </a:r>
          <a:r>
            <a:rPr lang="ru-RU" sz="2000" dirty="0" err="1">
              <a:latin typeface="Constantia" pitchFamily="18" charset="0"/>
            </a:rPr>
            <a:t>і</a:t>
          </a:r>
          <a:r>
            <a:rPr lang="ru-RU" sz="2000" dirty="0">
              <a:latin typeface="Constantia" pitchFamily="18" charset="0"/>
            </a:rPr>
            <a:t> </a:t>
          </a:r>
          <a:r>
            <a:rPr lang="uk-UA" sz="2000" dirty="0">
              <a:latin typeface="Constantia" pitchFamily="18" charset="0"/>
            </a:rPr>
            <a:t>технічне обслуговування засобів малої механізації</a:t>
          </a:r>
          <a:endParaRPr lang="ru-RU" sz="2000" dirty="0">
            <a:latin typeface="Constantia" pitchFamily="18" charset="0"/>
          </a:endParaRPr>
        </a:p>
      </dgm:t>
    </dgm:pt>
    <dgm:pt modelId="{8CA70480-2E38-4731-A691-2A8ED551F758}" type="parTrans" cxnId="{6D049CA3-A140-40C7-BD7D-33A41340E187}">
      <dgm:prSet/>
      <dgm:spPr/>
      <dgm:t>
        <a:bodyPr/>
        <a:lstStyle/>
        <a:p>
          <a:endParaRPr lang="ru-RU"/>
        </a:p>
      </dgm:t>
    </dgm:pt>
    <dgm:pt modelId="{BB8DE5C6-0706-4ADE-9181-33058390AADA}" type="sibTrans" cxnId="{6D049CA3-A140-40C7-BD7D-33A41340E187}">
      <dgm:prSet/>
      <dgm:spPr/>
      <dgm:t>
        <a:bodyPr/>
        <a:lstStyle/>
        <a:p>
          <a:endParaRPr lang="ru-RU"/>
        </a:p>
      </dgm:t>
    </dgm:pt>
    <dgm:pt modelId="{B1FA9427-39B0-4DBB-87A8-BA2C97460B3E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3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840E83-594A-4802-95BF-8AE041E21354}" type="parTrans" cxnId="{9D03A726-F6C0-409F-9CDE-016DBA4AEC31}">
      <dgm:prSet/>
      <dgm:spPr/>
      <dgm:t>
        <a:bodyPr/>
        <a:lstStyle/>
        <a:p>
          <a:endParaRPr lang="ru-RU"/>
        </a:p>
      </dgm:t>
    </dgm:pt>
    <dgm:pt modelId="{835E7766-2652-4E3F-9A52-D04503F1966F}" type="sibTrans" cxnId="{9D03A726-F6C0-409F-9CDE-016DBA4AEC31}">
      <dgm:prSet/>
      <dgm:spPr/>
      <dgm:t>
        <a:bodyPr/>
        <a:lstStyle/>
        <a:p>
          <a:endParaRPr lang="ru-RU"/>
        </a:p>
      </dgm:t>
    </dgm:pt>
    <dgm:pt modelId="{93C84023-60E7-4288-B943-E1B594EB3A52}">
      <dgm:prSet phldrT="[Текст]" custT="1"/>
      <dgm:spPr/>
      <dgm:t>
        <a:bodyPr/>
        <a:lstStyle/>
        <a:p>
          <a:r>
            <a:rPr lang="uk-UA" sz="2000" noProof="0" dirty="0">
              <a:latin typeface="Constantia" pitchFamily="18" charset="0"/>
            </a:rPr>
            <a:t>ремонт машин і устаткування тваринницьких ферм та </a:t>
          </a:r>
          <a:r>
            <a:rPr lang="uk-UA" sz="2000" noProof="0" dirty="0" err="1">
              <a:latin typeface="Constantia" pitchFamily="18" charset="0"/>
            </a:rPr>
            <a:t>кормовиробництва</a:t>
          </a:r>
          <a:endParaRPr lang="uk-UA" sz="2000" noProof="0" dirty="0">
            <a:latin typeface="Constantia" pitchFamily="18" charset="0"/>
          </a:endParaRPr>
        </a:p>
      </dgm:t>
    </dgm:pt>
    <dgm:pt modelId="{8E59B2AC-AAE0-4361-ACC2-124859153E95}" type="parTrans" cxnId="{4839AF01-E18D-4C62-91DB-FA3FB1FE8ED0}">
      <dgm:prSet/>
      <dgm:spPr/>
      <dgm:t>
        <a:bodyPr/>
        <a:lstStyle/>
        <a:p>
          <a:endParaRPr lang="ru-RU"/>
        </a:p>
      </dgm:t>
    </dgm:pt>
    <dgm:pt modelId="{9583DC28-0365-437D-803D-2C9169ED2325}" type="sibTrans" cxnId="{4839AF01-E18D-4C62-91DB-FA3FB1FE8ED0}">
      <dgm:prSet/>
      <dgm:spPr/>
      <dgm:t>
        <a:bodyPr/>
        <a:lstStyle/>
        <a:p>
          <a:endParaRPr lang="ru-RU"/>
        </a:p>
      </dgm:t>
    </dgm:pt>
    <dgm:pt modelId="{2BAB5D0E-CF5D-40CE-9F4F-F2FEFB3825FF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4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7B7B2A4-F5EE-4DE3-9AED-E8742EFD3B1B}" type="parTrans" cxnId="{0E2D0A0D-ACB9-4097-8AE3-F617B1E43819}">
      <dgm:prSet/>
      <dgm:spPr/>
      <dgm:t>
        <a:bodyPr/>
        <a:lstStyle/>
        <a:p>
          <a:endParaRPr lang="ru-RU"/>
        </a:p>
      </dgm:t>
    </dgm:pt>
    <dgm:pt modelId="{525056B6-D584-4421-994D-7A6164E4D67C}" type="sibTrans" cxnId="{0E2D0A0D-ACB9-4097-8AE3-F617B1E43819}">
      <dgm:prSet/>
      <dgm:spPr/>
      <dgm:t>
        <a:bodyPr/>
        <a:lstStyle/>
        <a:p>
          <a:endParaRPr lang="ru-RU"/>
        </a:p>
      </dgm:t>
    </dgm:pt>
    <dgm:pt modelId="{F9C6C521-3E7C-4737-8D33-FBE1CF2A4AA6}">
      <dgm:prSet phldrT="[Текст]" custT="1"/>
      <dgm:spPr/>
      <dgm:t>
        <a:bodyPr/>
        <a:lstStyle/>
        <a:p>
          <a:r>
            <a:rPr lang="ru-RU" sz="2000" dirty="0" err="1">
              <a:latin typeface="Constantia" pitchFamily="18" charset="0"/>
            </a:rPr>
            <a:t>норми</a:t>
          </a:r>
          <a:r>
            <a:rPr lang="ru-RU" sz="2000" dirty="0">
              <a:latin typeface="Constantia" pitchFamily="18" charset="0"/>
            </a:rPr>
            <a:t> </a:t>
          </a:r>
          <a:r>
            <a:rPr lang="ru-RU" sz="2000" dirty="0" err="1">
              <a:latin typeface="Constantia" pitchFamily="18" charset="0"/>
            </a:rPr>
            <a:t>витрат</a:t>
          </a:r>
          <a:r>
            <a:rPr lang="ru-RU" sz="2000" dirty="0">
              <a:latin typeface="Constantia" pitchFamily="18" charset="0"/>
            </a:rPr>
            <a:t> </a:t>
          </a:r>
          <a:r>
            <a:rPr lang="ru-RU" sz="2000" dirty="0" err="1">
              <a:latin typeface="Constantia" pitchFamily="18" charset="0"/>
            </a:rPr>
            <a:t>матеріалів</a:t>
          </a:r>
          <a:r>
            <a:rPr lang="ru-RU" sz="2000" dirty="0">
              <a:latin typeface="Constantia" pitchFamily="18" charset="0"/>
            </a:rPr>
            <a:t> на ремонт с.-г. </a:t>
          </a:r>
          <a:r>
            <a:rPr lang="ru-RU" sz="2000" dirty="0" err="1">
              <a:latin typeface="Constantia" pitchFamily="18" charset="0"/>
            </a:rPr>
            <a:t>техніки</a:t>
          </a:r>
          <a:r>
            <a:rPr lang="ru-RU" sz="2000" dirty="0">
              <a:latin typeface="Constantia" pitchFamily="18" charset="0"/>
            </a:rPr>
            <a:t> </a:t>
          </a:r>
        </a:p>
      </dgm:t>
    </dgm:pt>
    <dgm:pt modelId="{99BDCF3C-D676-4561-BFE5-CD0D1A2F3DBE}" type="parTrans" cxnId="{B8F85F93-8AAA-440F-8CA0-D89D9E3CBE00}">
      <dgm:prSet/>
      <dgm:spPr/>
      <dgm:t>
        <a:bodyPr/>
        <a:lstStyle/>
        <a:p>
          <a:endParaRPr lang="ru-RU"/>
        </a:p>
      </dgm:t>
    </dgm:pt>
    <dgm:pt modelId="{357A095E-DDA1-41CA-8A71-A8A4C934D209}" type="sibTrans" cxnId="{B8F85F93-8AAA-440F-8CA0-D89D9E3CBE00}">
      <dgm:prSet/>
      <dgm:spPr/>
      <dgm:t>
        <a:bodyPr/>
        <a:lstStyle/>
        <a:p>
          <a:endParaRPr lang="ru-RU"/>
        </a:p>
      </dgm:t>
    </dgm:pt>
    <dgm:pt modelId="{CA91D6B9-1535-4ABE-9157-852D90D68EC0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5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6ACCE4D-DD33-4F67-83C0-5856178F78F8}" type="parTrans" cxnId="{FC0D9BAC-F060-421A-9AE5-8550A71C1307}">
      <dgm:prSet/>
      <dgm:spPr/>
      <dgm:t>
        <a:bodyPr/>
        <a:lstStyle/>
        <a:p>
          <a:endParaRPr lang="ru-RU"/>
        </a:p>
      </dgm:t>
    </dgm:pt>
    <dgm:pt modelId="{C7C7B404-D07B-4430-8E5A-2DC8190978E7}" type="sibTrans" cxnId="{FC0D9BAC-F060-421A-9AE5-8550A71C1307}">
      <dgm:prSet/>
      <dgm:spPr/>
      <dgm:t>
        <a:bodyPr/>
        <a:lstStyle/>
        <a:p>
          <a:endParaRPr lang="ru-RU"/>
        </a:p>
      </dgm:t>
    </dgm:pt>
    <dgm:pt modelId="{6CA032ED-CDAC-4388-9F2E-7FA8DF7247A8}">
      <dgm:prSet custT="1"/>
      <dgm:spPr/>
      <dgm:t>
        <a:bodyPr/>
        <a:lstStyle/>
        <a:p>
          <a:r>
            <a:rPr lang="ru-RU" sz="2000" b="0" i="0" spc="-10">
              <a:latin typeface="Constantia" pitchFamily="18" charset="0"/>
              <a:cs typeface="Times New Roman" pitchFamily="18" charset="0"/>
            </a:rPr>
            <a:t>норми витрати паливо-мастильних матеріалів для будівельної техніки та засобів малої механізації </a:t>
          </a:r>
          <a:endParaRPr lang="ru-RU" sz="2000" dirty="0">
            <a:latin typeface="Constantia" pitchFamily="18" charset="0"/>
          </a:endParaRPr>
        </a:p>
      </dgm:t>
    </dgm:pt>
    <dgm:pt modelId="{063B6413-81ED-4D57-A8C1-73397CE5C42C}" type="parTrans" cxnId="{1DFA4738-FD7F-48DF-A02F-B8A17E6909C1}">
      <dgm:prSet/>
      <dgm:spPr/>
      <dgm:t>
        <a:bodyPr/>
        <a:lstStyle/>
        <a:p>
          <a:endParaRPr lang="ru-RU"/>
        </a:p>
      </dgm:t>
    </dgm:pt>
    <dgm:pt modelId="{DEB90B60-649F-4AD0-A0C5-4C3F1C74EA33}" type="sibTrans" cxnId="{1DFA4738-FD7F-48DF-A02F-B8A17E6909C1}">
      <dgm:prSet/>
      <dgm:spPr/>
      <dgm:t>
        <a:bodyPr/>
        <a:lstStyle/>
        <a:p>
          <a:endParaRPr lang="ru-RU"/>
        </a:p>
      </dgm:t>
    </dgm:pt>
    <dgm:pt modelId="{B3D0488F-4EB6-47B5-8864-BB760C684742}" type="pres">
      <dgm:prSet presAssocID="{3220F438-C10D-4142-AF81-12A9064A80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CDBD714-678E-42B9-8FEC-0485FA627894}" type="pres">
      <dgm:prSet presAssocID="{30B563C4-3A71-459A-A084-34B254084570}" presName="composite" presStyleCnt="0"/>
      <dgm:spPr/>
    </dgm:pt>
    <dgm:pt modelId="{7958C63A-FE58-4F1F-A49E-F22FAF39DFD3}" type="pres">
      <dgm:prSet presAssocID="{30B563C4-3A71-459A-A084-34B254084570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60FD45-00F6-479D-A0A9-554D404DD9F0}" type="pres">
      <dgm:prSet presAssocID="{30B563C4-3A71-459A-A084-34B254084570}" presName="descendantText" presStyleLbl="alignAcc1" presStyleIdx="0" presStyleCnt="5" custLinFactNeighborX="-143" custLinFactNeighborY="15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7E591D-37F1-4ECE-ABBB-E9D727B20FA9}" type="pres">
      <dgm:prSet presAssocID="{D1949375-EF09-42FE-A7FF-11E2BD0AF404}" presName="sp" presStyleCnt="0"/>
      <dgm:spPr/>
    </dgm:pt>
    <dgm:pt modelId="{E575941E-08B4-4C1E-98A8-D20B49F6DAAE}" type="pres">
      <dgm:prSet presAssocID="{738668AF-5F6E-4AFD-B1D0-3716BC5AB8C1}" presName="composite" presStyleCnt="0"/>
      <dgm:spPr/>
    </dgm:pt>
    <dgm:pt modelId="{00C4A115-B461-4E5D-B7C4-7FF2C0FEBF4A}" type="pres">
      <dgm:prSet presAssocID="{738668AF-5F6E-4AFD-B1D0-3716BC5AB8C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2D15D5-E5AB-47CD-A507-DB8DB52FCBED}" type="pres">
      <dgm:prSet presAssocID="{738668AF-5F6E-4AFD-B1D0-3716BC5AB8C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0FE314-5401-4983-A186-B0B0FF4D6A78}" type="pres">
      <dgm:prSet presAssocID="{8E31D6C2-F404-4FAF-A49A-8ABF550A6D3C}" presName="sp" presStyleCnt="0"/>
      <dgm:spPr/>
    </dgm:pt>
    <dgm:pt modelId="{4E1E4684-4B0C-4D5A-8780-CBF1B932B7D3}" type="pres">
      <dgm:prSet presAssocID="{B1FA9427-39B0-4DBB-87A8-BA2C97460B3E}" presName="composite" presStyleCnt="0"/>
      <dgm:spPr/>
    </dgm:pt>
    <dgm:pt modelId="{BA62C307-0638-4190-B256-32EBA11FD835}" type="pres">
      <dgm:prSet presAssocID="{B1FA9427-39B0-4DBB-87A8-BA2C97460B3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8B32DE-1CAE-4571-8D15-5AB756F3C4B8}" type="pres">
      <dgm:prSet presAssocID="{B1FA9427-39B0-4DBB-87A8-BA2C97460B3E}" presName="descendantText" presStyleLbl="alignAcc1" presStyleIdx="2" presStyleCnt="5" custScaleY="1308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CB1EA9-6E61-48D3-8B06-93D3AB24C42C}" type="pres">
      <dgm:prSet presAssocID="{835E7766-2652-4E3F-9A52-D04503F1966F}" presName="sp" presStyleCnt="0"/>
      <dgm:spPr/>
    </dgm:pt>
    <dgm:pt modelId="{ABE472CC-C229-4BDE-BF58-4FF34B176F1C}" type="pres">
      <dgm:prSet presAssocID="{2BAB5D0E-CF5D-40CE-9F4F-F2FEFB3825FF}" presName="composite" presStyleCnt="0"/>
      <dgm:spPr/>
    </dgm:pt>
    <dgm:pt modelId="{4CE5FB45-1305-4CE4-82E7-F0281909B133}" type="pres">
      <dgm:prSet presAssocID="{2BAB5D0E-CF5D-40CE-9F4F-F2FEFB3825F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314157-378B-450A-BA8E-F40165A1F107}" type="pres">
      <dgm:prSet presAssocID="{2BAB5D0E-CF5D-40CE-9F4F-F2FEFB3825F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56D7D5-139C-479C-8C46-8BE9A0B1199F}" type="pres">
      <dgm:prSet presAssocID="{525056B6-D584-4421-994D-7A6164E4D67C}" presName="sp" presStyleCnt="0"/>
      <dgm:spPr/>
    </dgm:pt>
    <dgm:pt modelId="{13616516-C9C9-4BC1-8C24-9D1162D3A3AF}" type="pres">
      <dgm:prSet presAssocID="{CA91D6B9-1535-4ABE-9157-852D90D68EC0}" presName="composite" presStyleCnt="0"/>
      <dgm:spPr/>
    </dgm:pt>
    <dgm:pt modelId="{9C9A8E79-7D28-4C9A-8F1C-0E53A28ED436}" type="pres">
      <dgm:prSet presAssocID="{CA91D6B9-1535-4ABE-9157-852D90D68EC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2BD673-3627-43A4-8F14-4196D040A9AF}" type="pres">
      <dgm:prSet presAssocID="{CA91D6B9-1535-4ABE-9157-852D90D68EC0}" presName="descendantText" presStyleLbl="alignAcc1" presStyleIdx="4" presStyleCnt="5" custScaleY="1432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C0D9BAC-F060-421A-9AE5-8550A71C1307}" srcId="{3220F438-C10D-4142-AF81-12A9064A8032}" destId="{CA91D6B9-1535-4ABE-9157-852D90D68EC0}" srcOrd="4" destOrd="0" parTransId="{36ACCE4D-DD33-4F67-83C0-5856178F78F8}" sibTransId="{C7C7B404-D07B-4430-8E5A-2DC8190978E7}"/>
    <dgm:cxn modelId="{C760362F-0B00-4BDE-845A-ADD96D6ACC25}" type="presOf" srcId="{30B563C4-3A71-459A-A084-34B254084570}" destId="{7958C63A-FE58-4F1F-A49E-F22FAF39DFD3}" srcOrd="0" destOrd="0" presId="urn:microsoft.com/office/officeart/2005/8/layout/chevron2"/>
    <dgm:cxn modelId="{DB6BE1EE-629F-46B5-8863-DD8A5A704404}" type="presOf" srcId="{6CA032ED-CDAC-4388-9F2E-7FA8DF7247A8}" destId="{BC2BD673-3627-43A4-8F14-4196D040A9AF}" srcOrd="0" destOrd="0" presId="urn:microsoft.com/office/officeart/2005/8/layout/chevron2"/>
    <dgm:cxn modelId="{992C2B99-EB84-4195-BD7A-C6A156F23934}" type="presOf" srcId="{F9C6C521-3E7C-4737-8D33-FBE1CF2A4AA6}" destId="{2F314157-378B-450A-BA8E-F40165A1F107}" srcOrd="0" destOrd="0" presId="urn:microsoft.com/office/officeart/2005/8/layout/chevron2"/>
    <dgm:cxn modelId="{9D03A726-F6C0-409F-9CDE-016DBA4AEC31}" srcId="{3220F438-C10D-4142-AF81-12A9064A8032}" destId="{B1FA9427-39B0-4DBB-87A8-BA2C97460B3E}" srcOrd="2" destOrd="0" parTransId="{9D840E83-594A-4802-95BF-8AE041E21354}" sibTransId="{835E7766-2652-4E3F-9A52-D04503F1966F}"/>
    <dgm:cxn modelId="{777F2E76-543D-4855-9BCB-3912EEE0D0AE}" type="presOf" srcId="{3220F438-C10D-4142-AF81-12A9064A8032}" destId="{B3D0488F-4EB6-47B5-8864-BB760C684742}" srcOrd="0" destOrd="0" presId="urn:microsoft.com/office/officeart/2005/8/layout/chevron2"/>
    <dgm:cxn modelId="{B2837C56-8BCA-4B02-999D-F9C56DE3E377}" srcId="{3220F438-C10D-4142-AF81-12A9064A8032}" destId="{738668AF-5F6E-4AFD-B1D0-3716BC5AB8C1}" srcOrd="1" destOrd="0" parTransId="{0BCC3762-CA27-4612-8F95-FE53F83D570E}" sibTransId="{8E31D6C2-F404-4FAF-A49A-8ABF550A6D3C}"/>
    <dgm:cxn modelId="{6D049CA3-A140-40C7-BD7D-33A41340E187}" srcId="{738668AF-5F6E-4AFD-B1D0-3716BC5AB8C1}" destId="{4772EC89-D6D7-4ECF-B234-94CD34B8D8AF}" srcOrd="0" destOrd="0" parTransId="{8CA70480-2E38-4731-A691-2A8ED551F758}" sibTransId="{BB8DE5C6-0706-4ADE-9181-33058390AADA}"/>
    <dgm:cxn modelId="{61E98615-9BB6-41AB-81DA-9B75D0476CDE}" type="presOf" srcId="{738668AF-5F6E-4AFD-B1D0-3716BC5AB8C1}" destId="{00C4A115-B461-4E5D-B7C4-7FF2C0FEBF4A}" srcOrd="0" destOrd="0" presId="urn:microsoft.com/office/officeart/2005/8/layout/chevron2"/>
    <dgm:cxn modelId="{8EC1B7E7-1D95-485E-895E-C04ACE16D7AF}" type="presOf" srcId="{4772EC89-D6D7-4ECF-B234-94CD34B8D8AF}" destId="{132D15D5-E5AB-47CD-A507-DB8DB52FCBED}" srcOrd="0" destOrd="0" presId="urn:microsoft.com/office/officeart/2005/8/layout/chevron2"/>
    <dgm:cxn modelId="{B8F85F93-8AAA-440F-8CA0-D89D9E3CBE00}" srcId="{2BAB5D0E-CF5D-40CE-9F4F-F2FEFB3825FF}" destId="{F9C6C521-3E7C-4737-8D33-FBE1CF2A4AA6}" srcOrd="0" destOrd="0" parTransId="{99BDCF3C-D676-4561-BFE5-CD0D1A2F3DBE}" sibTransId="{357A095E-DDA1-41CA-8A71-A8A4C934D209}"/>
    <dgm:cxn modelId="{5AF572A3-437D-4A35-BD4D-A2F7E30495FB}" type="presOf" srcId="{B1FA9427-39B0-4DBB-87A8-BA2C97460B3E}" destId="{BA62C307-0638-4190-B256-32EBA11FD835}" srcOrd="0" destOrd="0" presId="urn:microsoft.com/office/officeart/2005/8/layout/chevron2"/>
    <dgm:cxn modelId="{C4D6F096-A896-4BC8-8E04-9C310A6CBE29}" type="presOf" srcId="{93C84023-60E7-4288-B943-E1B594EB3A52}" destId="{608B32DE-1CAE-4571-8D15-5AB756F3C4B8}" srcOrd="0" destOrd="0" presId="urn:microsoft.com/office/officeart/2005/8/layout/chevron2"/>
    <dgm:cxn modelId="{414B393C-1941-4F3D-AC88-3BDE7B6B0EBF}" type="presOf" srcId="{CA91D6B9-1535-4ABE-9157-852D90D68EC0}" destId="{9C9A8E79-7D28-4C9A-8F1C-0E53A28ED436}" srcOrd="0" destOrd="0" presId="urn:microsoft.com/office/officeart/2005/8/layout/chevron2"/>
    <dgm:cxn modelId="{DA5BFA1F-D04D-49F9-83FE-83979571281B}" type="presOf" srcId="{BC473376-62C8-468A-94BC-A2BAD2001B63}" destId="{8E60FD45-00F6-479D-A0A9-554D404DD9F0}" srcOrd="0" destOrd="0" presId="urn:microsoft.com/office/officeart/2005/8/layout/chevron2"/>
    <dgm:cxn modelId="{1DFA4738-FD7F-48DF-A02F-B8A17E6909C1}" srcId="{CA91D6B9-1535-4ABE-9157-852D90D68EC0}" destId="{6CA032ED-CDAC-4388-9F2E-7FA8DF7247A8}" srcOrd="0" destOrd="0" parTransId="{063B6413-81ED-4D57-A8C1-73397CE5C42C}" sibTransId="{DEB90B60-649F-4AD0-A0C5-4C3F1C74EA33}"/>
    <dgm:cxn modelId="{4839AF01-E18D-4C62-91DB-FA3FB1FE8ED0}" srcId="{B1FA9427-39B0-4DBB-87A8-BA2C97460B3E}" destId="{93C84023-60E7-4288-B943-E1B594EB3A52}" srcOrd="0" destOrd="0" parTransId="{8E59B2AC-AAE0-4361-ACC2-124859153E95}" sibTransId="{9583DC28-0365-437D-803D-2C9169ED2325}"/>
    <dgm:cxn modelId="{3FE07497-559B-4ECB-B647-EC46806EE921}" srcId="{30B563C4-3A71-459A-A084-34B254084570}" destId="{BC473376-62C8-468A-94BC-A2BAD2001B63}" srcOrd="0" destOrd="0" parTransId="{32B5458E-A2D3-4F6A-B197-E51508F00C31}" sibTransId="{CA8F7281-F98F-4550-B9C1-E59035CA05B7}"/>
    <dgm:cxn modelId="{B7866155-F5C5-4FA8-B848-0C2EFB41782C}" srcId="{3220F438-C10D-4142-AF81-12A9064A8032}" destId="{30B563C4-3A71-459A-A084-34B254084570}" srcOrd="0" destOrd="0" parTransId="{973CE681-120E-4A96-AB68-671C8D8A44D1}" sibTransId="{D1949375-EF09-42FE-A7FF-11E2BD0AF404}"/>
    <dgm:cxn modelId="{0E2D0A0D-ACB9-4097-8AE3-F617B1E43819}" srcId="{3220F438-C10D-4142-AF81-12A9064A8032}" destId="{2BAB5D0E-CF5D-40CE-9F4F-F2FEFB3825FF}" srcOrd="3" destOrd="0" parTransId="{27B7B2A4-F5EE-4DE3-9AED-E8742EFD3B1B}" sibTransId="{525056B6-D584-4421-994D-7A6164E4D67C}"/>
    <dgm:cxn modelId="{3408C839-E7E0-4B73-A13B-AFD45F1912B7}" type="presOf" srcId="{2BAB5D0E-CF5D-40CE-9F4F-F2FEFB3825FF}" destId="{4CE5FB45-1305-4CE4-82E7-F0281909B133}" srcOrd="0" destOrd="0" presId="urn:microsoft.com/office/officeart/2005/8/layout/chevron2"/>
    <dgm:cxn modelId="{25E448ED-601D-4318-9398-240AB8CA90E0}" type="presParOf" srcId="{B3D0488F-4EB6-47B5-8864-BB760C684742}" destId="{BCDBD714-678E-42B9-8FEC-0485FA627894}" srcOrd="0" destOrd="0" presId="urn:microsoft.com/office/officeart/2005/8/layout/chevron2"/>
    <dgm:cxn modelId="{FDF73239-B2C1-46DB-871E-3FBBFC046BDD}" type="presParOf" srcId="{BCDBD714-678E-42B9-8FEC-0485FA627894}" destId="{7958C63A-FE58-4F1F-A49E-F22FAF39DFD3}" srcOrd="0" destOrd="0" presId="urn:microsoft.com/office/officeart/2005/8/layout/chevron2"/>
    <dgm:cxn modelId="{CC95AC2A-065D-409F-B22C-1830F44D594D}" type="presParOf" srcId="{BCDBD714-678E-42B9-8FEC-0485FA627894}" destId="{8E60FD45-00F6-479D-A0A9-554D404DD9F0}" srcOrd="1" destOrd="0" presId="urn:microsoft.com/office/officeart/2005/8/layout/chevron2"/>
    <dgm:cxn modelId="{88EBA98B-28A9-4524-80C8-80D1CF2E8218}" type="presParOf" srcId="{B3D0488F-4EB6-47B5-8864-BB760C684742}" destId="{157E591D-37F1-4ECE-ABBB-E9D727B20FA9}" srcOrd="1" destOrd="0" presId="urn:microsoft.com/office/officeart/2005/8/layout/chevron2"/>
    <dgm:cxn modelId="{11663F3C-8CCA-41A2-B4AF-3127AAB1ED36}" type="presParOf" srcId="{B3D0488F-4EB6-47B5-8864-BB760C684742}" destId="{E575941E-08B4-4C1E-98A8-D20B49F6DAAE}" srcOrd="2" destOrd="0" presId="urn:microsoft.com/office/officeart/2005/8/layout/chevron2"/>
    <dgm:cxn modelId="{A34E2B81-70D8-4757-830C-662645607CA3}" type="presParOf" srcId="{E575941E-08B4-4C1E-98A8-D20B49F6DAAE}" destId="{00C4A115-B461-4E5D-B7C4-7FF2C0FEBF4A}" srcOrd="0" destOrd="0" presId="urn:microsoft.com/office/officeart/2005/8/layout/chevron2"/>
    <dgm:cxn modelId="{29A74080-AD70-45BC-A617-D2369067CEB3}" type="presParOf" srcId="{E575941E-08B4-4C1E-98A8-D20B49F6DAAE}" destId="{132D15D5-E5AB-47CD-A507-DB8DB52FCBED}" srcOrd="1" destOrd="0" presId="urn:microsoft.com/office/officeart/2005/8/layout/chevron2"/>
    <dgm:cxn modelId="{942BA01E-F61A-4DAD-8FDF-5AEB195FCBD1}" type="presParOf" srcId="{B3D0488F-4EB6-47B5-8864-BB760C684742}" destId="{F60FE314-5401-4983-A186-B0B0FF4D6A78}" srcOrd="3" destOrd="0" presId="urn:microsoft.com/office/officeart/2005/8/layout/chevron2"/>
    <dgm:cxn modelId="{ED3816BA-7DE9-4AAA-B31D-2525F5EB4C2A}" type="presParOf" srcId="{B3D0488F-4EB6-47B5-8864-BB760C684742}" destId="{4E1E4684-4B0C-4D5A-8780-CBF1B932B7D3}" srcOrd="4" destOrd="0" presId="urn:microsoft.com/office/officeart/2005/8/layout/chevron2"/>
    <dgm:cxn modelId="{A672A02F-17C7-4572-A101-5FF82650A304}" type="presParOf" srcId="{4E1E4684-4B0C-4D5A-8780-CBF1B932B7D3}" destId="{BA62C307-0638-4190-B256-32EBA11FD835}" srcOrd="0" destOrd="0" presId="urn:microsoft.com/office/officeart/2005/8/layout/chevron2"/>
    <dgm:cxn modelId="{B988E322-A2DC-4B9B-9DA2-A1BE2A17A05B}" type="presParOf" srcId="{4E1E4684-4B0C-4D5A-8780-CBF1B932B7D3}" destId="{608B32DE-1CAE-4571-8D15-5AB756F3C4B8}" srcOrd="1" destOrd="0" presId="urn:microsoft.com/office/officeart/2005/8/layout/chevron2"/>
    <dgm:cxn modelId="{17234777-E6BF-457B-96EE-ACF80C0505F0}" type="presParOf" srcId="{B3D0488F-4EB6-47B5-8864-BB760C684742}" destId="{A3CB1EA9-6E61-48D3-8B06-93D3AB24C42C}" srcOrd="5" destOrd="0" presId="urn:microsoft.com/office/officeart/2005/8/layout/chevron2"/>
    <dgm:cxn modelId="{1F0561E4-DA28-479C-A26C-E38F75AACCC0}" type="presParOf" srcId="{B3D0488F-4EB6-47B5-8864-BB760C684742}" destId="{ABE472CC-C229-4BDE-BF58-4FF34B176F1C}" srcOrd="6" destOrd="0" presId="urn:microsoft.com/office/officeart/2005/8/layout/chevron2"/>
    <dgm:cxn modelId="{AE8A24FF-ADA3-4B3D-B5D2-A9966CFB061E}" type="presParOf" srcId="{ABE472CC-C229-4BDE-BF58-4FF34B176F1C}" destId="{4CE5FB45-1305-4CE4-82E7-F0281909B133}" srcOrd="0" destOrd="0" presId="urn:microsoft.com/office/officeart/2005/8/layout/chevron2"/>
    <dgm:cxn modelId="{9391D1E9-72FC-4E03-974B-E197F215E10A}" type="presParOf" srcId="{ABE472CC-C229-4BDE-BF58-4FF34B176F1C}" destId="{2F314157-378B-450A-BA8E-F40165A1F107}" srcOrd="1" destOrd="0" presId="urn:microsoft.com/office/officeart/2005/8/layout/chevron2"/>
    <dgm:cxn modelId="{2B1C405E-99CA-4B05-A550-9BAB810C86B9}" type="presParOf" srcId="{B3D0488F-4EB6-47B5-8864-BB760C684742}" destId="{7956D7D5-139C-479C-8C46-8BE9A0B1199F}" srcOrd="7" destOrd="0" presId="urn:microsoft.com/office/officeart/2005/8/layout/chevron2"/>
    <dgm:cxn modelId="{A9B5F29C-57E8-418C-9609-D5D3C695169C}" type="presParOf" srcId="{B3D0488F-4EB6-47B5-8864-BB760C684742}" destId="{13616516-C9C9-4BC1-8C24-9D1162D3A3AF}" srcOrd="8" destOrd="0" presId="urn:microsoft.com/office/officeart/2005/8/layout/chevron2"/>
    <dgm:cxn modelId="{D5C20BB4-07F4-4EB7-9168-30F249B0E02C}" type="presParOf" srcId="{13616516-C9C9-4BC1-8C24-9D1162D3A3AF}" destId="{9C9A8E79-7D28-4C9A-8F1C-0E53A28ED436}" srcOrd="0" destOrd="0" presId="urn:microsoft.com/office/officeart/2005/8/layout/chevron2"/>
    <dgm:cxn modelId="{3384F9DC-36EE-4953-AB7D-4AE1ABDA3975}" type="presParOf" srcId="{13616516-C9C9-4BC1-8C24-9D1162D3A3AF}" destId="{BC2BD673-3627-43A4-8F14-4196D040A9A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48E2B5-24B4-470F-B57D-033C96257E1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93CE4DC-D5CE-4860-BA5D-9F7A6C03D543}">
      <dgm:prSet phldrT="[Текст]" custT="1"/>
      <dgm:spPr/>
      <dgm:t>
        <a:bodyPr/>
        <a:lstStyle/>
        <a:p>
          <a:pPr algn="just"/>
          <a:r>
            <a:rPr lang="uk-UA" sz="1600" dirty="0"/>
            <a:t>Тенденції розвитку галузі тваринництва та ринків м’ясо-молочної продукції </a:t>
          </a:r>
          <a:r>
            <a:rPr lang="uk-UA" sz="1600" dirty="0">
              <a:latin typeface="Times New Roman" pitchFamily="18" charset="0"/>
              <a:cs typeface="Times New Roman" pitchFamily="18" charset="0"/>
            </a:rPr>
            <a:t>України</a:t>
          </a:r>
          <a:r>
            <a:rPr lang="uk-UA" sz="1600" dirty="0"/>
            <a:t> </a:t>
          </a:r>
          <a:r>
            <a:rPr lang="uk-UA" sz="1600" b="1" i="1" dirty="0">
              <a:solidFill>
                <a:srgbClr val="FF0000"/>
              </a:solidFill>
            </a:rPr>
            <a:t>(щоквартально)</a:t>
          </a:r>
          <a:endParaRPr lang="uk-UA" sz="1600" dirty="0"/>
        </a:p>
      </dgm:t>
    </dgm:pt>
    <dgm:pt modelId="{119975B1-9522-45BB-8FC3-FBAC8D5962C9}" type="parTrans" cxnId="{766A578A-0D4F-46B6-BBB4-7AA1E74F8609}">
      <dgm:prSet/>
      <dgm:spPr/>
      <dgm:t>
        <a:bodyPr/>
        <a:lstStyle/>
        <a:p>
          <a:endParaRPr lang="uk-UA"/>
        </a:p>
      </dgm:t>
    </dgm:pt>
    <dgm:pt modelId="{AAE7B6AB-B337-4966-8CFD-D80B9E3890A1}" type="sibTrans" cxnId="{766A578A-0D4F-46B6-BBB4-7AA1E74F8609}">
      <dgm:prSet/>
      <dgm:spPr/>
      <dgm:t>
        <a:bodyPr/>
        <a:lstStyle/>
        <a:p>
          <a:endParaRPr lang="uk-UA"/>
        </a:p>
      </dgm:t>
    </dgm:pt>
    <dgm:pt modelId="{C3B27F5E-B7F8-4FA1-A015-26843BD00E7D}">
      <dgm:prSet phldrT="[Текст]" custT="1"/>
      <dgm:spPr/>
      <dgm:t>
        <a:bodyPr/>
        <a:lstStyle/>
        <a:p>
          <a:pPr algn="just"/>
          <a:r>
            <a:rPr lang="uk-UA" sz="1600" dirty="0"/>
            <a:t>Аналітичні дослідження показників продуктивності у галузі тваринництва особистих селянських господарств </a:t>
          </a:r>
          <a:r>
            <a:rPr lang="uk-UA" sz="1600" b="1" i="1" dirty="0">
              <a:solidFill>
                <a:srgbClr val="FF0000"/>
              </a:solidFill>
            </a:rPr>
            <a:t>(щорічно)</a:t>
          </a:r>
          <a:endParaRPr lang="uk-UA" sz="1600" dirty="0"/>
        </a:p>
      </dgm:t>
    </dgm:pt>
    <dgm:pt modelId="{71705675-381B-4F13-B7E4-55D3A7016534}" type="parTrans" cxnId="{4BA7E1EA-505F-4B6F-B0D6-C5CAA9C1A3E9}">
      <dgm:prSet/>
      <dgm:spPr/>
      <dgm:t>
        <a:bodyPr/>
        <a:lstStyle/>
        <a:p>
          <a:endParaRPr lang="uk-UA"/>
        </a:p>
      </dgm:t>
    </dgm:pt>
    <dgm:pt modelId="{E4401CC3-ADB1-4F4A-8C5B-00EAF251348C}" type="sibTrans" cxnId="{4BA7E1EA-505F-4B6F-B0D6-C5CAA9C1A3E9}">
      <dgm:prSet/>
      <dgm:spPr/>
      <dgm:t>
        <a:bodyPr/>
        <a:lstStyle/>
        <a:p>
          <a:endParaRPr lang="uk-UA"/>
        </a:p>
      </dgm:t>
    </dgm:pt>
    <dgm:pt modelId="{40DA33AE-B4F4-4C8B-88AD-DD002115EAD7}">
      <dgm:prSet phldrT="[Текст]" custT="1"/>
      <dgm:spPr/>
      <dgm:t>
        <a:bodyPr/>
        <a:lstStyle/>
        <a:p>
          <a:pPr algn="just"/>
          <a:r>
            <a:rPr lang="uk-UA" sz="1600" dirty="0"/>
            <a:t>Аналітичні дослідження цінових тенденцій у сфері закупівлі ВРХ, свиней і молока в Україні </a:t>
          </a:r>
          <a:r>
            <a:rPr lang="uk-UA" sz="1600" dirty="0">
              <a:latin typeface="Times New Roman" pitchFamily="18" charset="0"/>
              <a:cs typeface="Times New Roman" pitchFamily="18" charset="0"/>
            </a:rPr>
            <a:t>та</a:t>
          </a:r>
          <a:r>
            <a:rPr lang="uk-UA" sz="1600" dirty="0"/>
            <a:t> країнах ЄС </a:t>
          </a:r>
          <a:r>
            <a:rPr lang="uk-UA" sz="1600" b="1" i="1" dirty="0">
              <a:solidFill>
                <a:srgbClr val="FF0000"/>
              </a:solidFill>
            </a:rPr>
            <a:t>(щомісячно)</a:t>
          </a:r>
          <a:endParaRPr lang="uk-UA" sz="1600" dirty="0"/>
        </a:p>
      </dgm:t>
    </dgm:pt>
    <dgm:pt modelId="{F26F3D03-647E-4681-9067-1724517395F7}" type="parTrans" cxnId="{B06B0560-028A-4463-88D1-3ABF24DF1221}">
      <dgm:prSet/>
      <dgm:spPr/>
      <dgm:t>
        <a:bodyPr/>
        <a:lstStyle/>
        <a:p>
          <a:endParaRPr lang="uk-UA"/>
        </a:p>
      </dgm:t>
    </dgm:pt>
    <dgm:pt modelId="{3726C2FC-DC9F-4E9E-B160-FED96A9FDAC0}" type="sibTrans" cxnId="{B06B0560-028A-4463-88D1-3ABF24DF1221}">
      <dgm:prSet/>
      <dgm:spPr/>
      <dgm:t>
        <a:bodyPr/>
        <a:lstStyle/>
        <a:p>
          <a:endParaRPr lang="uk-UA"/>
        </a:p>
      </dgm:t>
    </dgm:pt>
    <dgm:pt modelId="{47D0157A-FB57-4692-8160-EA10A62CF352}">
      <dgm:prSet custT="1"/>
      <dgm:spPr/>
      <dgm:t>
        <a:bodyPr/>
        <a:lstStyle/>
        <a:p>
          <a:r>
            <a:rPr lang="uk-UA" sz="1600" dirty="0"/>
            <a:t>Аналітичні дослідження роздрібних цін на продуктових ринках України </a:t>
          </a:r>
          <a:r>
            <a:rPr lang="uk-UA" sz="1600" b="1" i="1" dirty="0">
              <a:solidFill>
                <a:srgbClr val="FF0000"/>
              </a:solidFill>
            </a:rPr>
            <a:t>(щомісячн0)</a:t>
          </a:r>
          <a:endParaRPr lang="uk-UA" sz="1600" dirty="0"/>
        </a:p>
      </dgm:t>
    </dgm:pt>
    <dgm:pt modelId="{8597704A-24A3-47C2-9CC3-0174556AD8F1}" type="parTrans" cxnId="{3D34F2C7-2F52-4AE6-A640-D4427AA71BA2}">
      <dgm:prSet/>
      <dgm:spPr/>
      <dgm:t>
        <a:bodyPr/>
        <a:lstStyle/>
        <a:p>
          <a:endParaRPr lang="uk-UA"/>
        </a:p>
      </dgm:t>
    </dgm:pt>
    <dgm:pt modelId="{11588FA4-ACE8-4564-A01F-11BF3AF07757}" type="sibTrans" cxnId="{3D34F2C7-2F52-4AE6-A640-D4427AA71BA2}">
      <dgm:prSet/>
      <dgm:spPr/>
      <dgm:t>
        <a:bodyPr/>
        <a:lstStyle/>
        <a:p>
          <a:endParaRPr lang="uk-UA"/>
        </a:p>
      </dgm:t>
    </dgm:pt>
    <dgm:pt modelId="{BEDD89F3-0D27-4924-907D-690E0919544D}">
      <dgm:prSet custT="1"/>
      <dgm:spPr/>
      <dgm:t>
        <a:bodyPr/>
        <a:lstStyle/>
        <a:p>
          <a:r>
            <a:rPr lang="uk-UA" sz="1600" dirty="0"/>
            <a:t>Зовнішньоторговельний обіг продукції АПК </a:t>
          </a:r>
          <a:r>
            <a:rPr lang="uk-UA" sz="1600" b="1" i="1" dirty="0">
              <a:solidFill>
                <a:srgbClr val="FF0000"/>
              </a:solidFill>
            </a:rPr>
            <a:t>(щомісячно)</a:t>
          </a:r>
          <a:endParaRPr lang="uk-UA" sz="1600" dirty="0"/>
        </a:p>
      </dgm:t>
    </dgm:pt>
    <dgm:pt modelId="{F34082E3-A552-4EB3-BCC7-2C13DA0C5A43}" type="parTrans" cxnId="{71FC6F6C-7F8F-4C30-AADD-8E7CD4EDB0D4}">
      <dgm:prSet/>
      <dgm:spPr/>
      <dgm:t>
        <a:bodyPr/>
        <a:lstStyle/>
        <a:p>
          <a:endParaRPr lang="uk-UA"/>
        </a:p>
      </dgm:t>
    </dgm:pt>
    <dgm:pt modelId="{9BE2DE07-36F8-4713-9F91-69D0D8534A61}" type="sibTrans" cxnId="{71FC6F6C-7F8F-4C30-AADD-8E7CD4EDB0D4}">
      <dgm:prSet/>
      <dgm:spPr/>
      <dgm:t>
        <a:bodyPr/>
        <a:lstStyle/>
        <a:p>
          <a:endParaRPr lang="uk-UA"/>
        </a:p>
      </dgm:t>
    </dgm:pt>
    <dgm:pt modelId="{337C9E02-9AA9-4D01-82E6-5A8FB0B2DD12}">
      <dgm:prSet custT="1"/>
      <dgm:spPr/>
      <dgm:t>
        <a:bodyPr/>
        <a:lstStyle/>
        <a:p>
          <a:pPr algn="just"/>
          <a:r>
            <a:rPr lang="uk-UA" sz="1600" dirty="0"/>
            <a:t>Україна – ЄС: тенденції торгівлі агропродовольчими товарами </a:t>
          </a:r>
          <a:r>
            <a:rPr lang="uk-UA" sz="1600" b="1" i="1" dirty="0">
              <a:solidFill>
                <a:srgbClr val="FF0000"/>
              </a:solidFill>
            </a:rPr>
            <a:t>(щоквартально)</a:t>
          </a:r>
          <a:endParaRPr lang="uk-UA" sz="1600" dirty="0"/>
        </a:p>
      </dgm:t>
    </dgm:pt>
    <dgm:pt modelId="{4E6E4B8D-BA82-46FD-9554-6B96CF84DC8C}" type="parTrans" cxnId="{012601D0-9FC1-4AD7-83BC-66368088F1AD}">
      <dgm:prSet/>
      <dgm:spPr/>
      <dgm:t>
        <a:bodyPr/>
        <a:lstStyle/>
        <a:p>
          <a:endParaRPr lang="uk-UA"/>
        </a:p>
      </dgm:t>
    </dgm:pt>
    <dgm:pt modelId="{B435303D-957D-483D-9BFB-9D1E03647F8A}" type="sibTrans" cxnId="{012601D0-9FC1-4AD7-83BC-66368088F1AD}">
      <dgm:prSet/>
      <dgm:spPr/>
      <dgm:t>
        <a:bodyPr/>
        <a:lstStyle/>
        <a:p>
          <a:endParaRPr lang="uk-UA"/>
        </a:p>
      </dgm:t>
    </dgm:pt>
    <dgm:pt modelId="{7F80C8FA-A20A-4AEC-AA20-B15CD45CDA19}">
      <dgm:prSet custT="1"/>
      <dgm:spPr/>
      <dgm:t>
        <a:bodyPr/>
        <a:lstStyle/>
        <a:p>
          <a:pPr algn="just"/>
          <a:r>
            <a:rPr lang="uk-UA" sz="1600" dirty="0"/>
            <a:t>Інформаційний бюлетень про тенденції зовнішньої торгівлі Україною фруктами та овочами </a:t>
          </a:r>
          <a:r>
            <a:rPr lang="uk-UA" sz="1600" b="1" i="1" dirty="0">
              <a:solidFill>
                <a:srgbClr val="FF0000"/>
              </a:solidFill>
            </a:rPr>
            <a:t>(щоквартально)</a:t>
          </a:r>
          <a:endParaRPr lang="uk-UA" sz="1600" dirty="0"/>
        </a:p>
      </dgm:t>
    </dgm:pt>
    <dgm:pt modelId="{19B07A0A-C706-44EF-87FF-6341B260FBAF}" type="parTrans" cxnId="{F7D50664-432A-4CD9-82C4-060BB743EF0E}">
      <dgm:prSet/>
      <dgm:spPr/>
      <dgm:t>
        <a:bodyPr/>
        <a:lstStyle/>
        <a:p>
          <a:endParaRPr lang="uk-UA"/>
        </a:p>
      </dgm:t>
    </dgm:pt>
    <dgm:pt modelId="{631E0EDC-C565-432B-92B1-B32A4D21BEE5}" type="sibTrans" cxnId="{F7D50664-432A-4CD9-82C4-060BB743EF0E}">
      <dgm:prSet/>
      <dgm:spPr/>
      <dgm:t>
        <a:bodyPr/>
        <a:lstStyle/>
        <a:p>
          <a:endParaRPr lang="uk-UA"/>
        </a:p>
      </dgm:t>
    </dgm:pt>
    <dgm:pt modelId="{F9869B27-BD08-4904-9D85-55E989676DAD}">
      <dgm:prSet custT="1"/>
      <dgm:spPr/>
      <dgm:t>
        <a:bodyPr/>
        <a:lstStyle/>
        <a:p>
          <a:r>
            <a:rPr lang="uk-UA" sz="1400" dirty="0"/>
            <a:t>Інформаційний бюлетень про тенденції зовнішньої торгівлі фруктами та овочами між Україною та країнами ЄС і Великою Британією </a:t>
          </a:r>
          <a:r>
            <a:rPr lang="uk-UA" sz="1400" b="1" i="1" dirty="0">
              <a:solidFill>
                <a:srgbClr val="FF0000"/>
              </a:solidFill>
            </a:rPr>
            <a:t>(щоквартально)</a:t>
          </a:r>
          <a:endParaRPr lang="uk-UA" sz="1400" dirty="0"/>
        </a:p>
      </dgm:t>
    </dgm:pt>
    <dgm:pt modelId="{EF5712FF-087A-4E86-8E4A-2AC3E75D9E9B}" type="parTrans" cxnId="{57D7EC76-3FFE-41B5-BB97-72F5C6827876}">
      <dgm:prSet/>
      <dgm:spPr/>
      <dgm:t>
        <a:bodyPr/>
        <a:lstStyle/>
        <a:p>
          <a:endParaRPr lang="uk-UA"/>
        </a:p>
      </dgm:t>
    </dgm:pt>
    <dgm:pt modelId="{84038A80-F00C-49EB-997E-8884DC217923}" type="sibTrans" cxnId="{57D7EC76-3FFE-41B5-BB97-72F5C6827876}">
      <dgm:prSet/>
      <dgm:spPr/>
      <dgm:t>
        <a:bodyPr/>
        <a:lstStyle/>
        <a:p>
          <a:endParaRPr lang="uk-UA"/>
        </a:p>
      </dgm:t>
    </dgm:pt>
    <dgm:pt modelId="{58B5B34D-FF00-481A-AC10-CCF551276071}" type="pres">
      <dgm:prSet presAssocID="{6448E2B5-24B4-470F-B57D-033C96257E1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3B91E23-13C9-42E2-8D71-FE5BBE5CAEA6}" type="pres">
      <dgm:prSet presAssocID="{A93CE4DC-D5CE-4860-BA5D-9F7A6C03D543}" presName="parentLin" presStyleCnt="0"/>
      <dgm:spPr/>
    </dgm:pt>
    <dgm:pt modelId="{6DC70C42-66BE-4F4A-BE8A-C55BE82B4415}" type="pres">
      <dgm:prSet presAssocID="{A93CE4DC-D5CE-4860-BA5D-9F7A6C03D543}" presName="parentLeftMargin" presStyleLbl="node1" presStyleIdx="0" presStyleCnt="8"/>
      <dgm:spPr/>
      <dgm:t>
        <a:bodyPr/>
        <a:lstStyle/>
        <a:p>
          <a:endParaRPr lang="uk-UA"/>
        </a:p>
      </dgm:t>
    </dgm:pt>
    <dgm:pt modelId="{A9118485-40FF-487E-BA45-8043008696B5}" type="pres">
      <dgm:prSet presAssocID="{A93CE4DC-D5CE-4860-BA5D-9F7A6C03D543}" presName="parentText" presStyleLbl="node1" presStyleIdx="0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D762EE-C47E-4873-A42F-D64481030F29}" type="pres">
      <dgm:prSet presAssocID="{A93CE4DC-D5CE-4860-BA5D-9F7A6C03D543}" presName="negativeSpace" presStyleCnt="0"/>
      <dgm:spPr/>
    </dgm:pt>
    <dgm:pt modelId="{0B71F6DE-04C4-46AC-88A2-F293B89603B1}" type="pres">
      <dgm:prSet presAssocID="{A93CE4DC-D5CE-4860-BA5D-9F7A6C03D543}" presName="childText" presStyleLbl="conFgAcc1" presStyleIdx="0" presStyleCnt="8">
        <dgm:presLayoutVars>
          <dgm:bulletEnabled val="1"/>
        </dgm:presLayoutVars>
      </dgm:prSet>
      <dgm:spPr/>
    </dgm:pt>
    <dgm:pt modelId="{FF4344B2-CD12-46E9-976D-321519F534AD}" type="pres">
      <dgm:prSet presAssocID="{AAE7B6AB-B337-4966-8CFD-D80B9E3890A1}" presName="spaceBetweenRectangles" presStyleCnt="0"/>
      <dgm:spPr/>
    </dgm:pt>
    <dgm:pt modelId="{817347C7-CA88-4238-A444-4CDFFCF7FE1C}" type="pres">
      <dgm:prSet presAssocID="{C3B27F5E-B7F8-4FA1-A015-26843BD00E7D}" presName="parentLin" presStyleCnt="0"/>
      <dgm:spPr/>
    </dgm:pt>
    <dgm:pt modelId="{86EB4D91-5940-408F-B2CA-DAB87D1FE114}" type="pres">
      <dgm:prSet presAssocID="{C3B27F5E-B7F8-4FA1-A015-26843BD00E7D}" presName="parentLeftMargin" presStyleLbl="node1" presStyleIdx="0" presStyleCnt="8"/>
      <dgm:spPr/>
      <dgm:t>
        <a:bodyPr/>
        <a:lstStyle/>
        <a:p>
          <a:endParaRPr lang="uk-UA"/>
        </a:p>
      </dgm:t>
    </dgm:pt>
    <dgm:pt modelId="{1B75A469-8762-4A92-929A-F1B9C9B87D0E}" type="pres">
      <dgm:prSet presAssocID="{C3B27F5E-B7F8-4FA1-A015-26843BD00E7D}" presName="parentText" presStyleLbl="node1" presStyleIdx="1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8A6622-9A24-4281-9872-E96C08459CEE}" type="pres">
      <dgm:prSet presAssocID="{C3B27F5E-B7F8-4FA1-A015-26843BD00E7D}" presName="negativeSpace" presStyleCnt="0"/>
      <dgm:spPr/>
    </dgm:pt>
    <dgm:pt modelId="{F5886AE7-80B8-4377-AB94-680564DAE792}" type="pres">
      <dgm:prSet presAssocID="{C3B27F5E-B7F8-4FA1-A015-26843BD00E7D}" presName="childText" presStyleLbl="conFgAcc1" presStyleIdx="1" presStyleCnt="8">
        <dgm:presLayoutVars>
          <dgm:bulletEnabled val="1"/>
        </dgm:presLayoutVars>
      </dgm:prSet>
      <dgm:spPr/>
    </dgm:pt>
    <dgm:pt modelId="{FA33A435-43EF-411F-A92B-DE4352596CC6}" type="pres">
      <dgm:prSet presAssocID="{E4401CC3-ADB1-4F4A-8C5B-00EAF251348C}" presName="spaceBetweenRectangles" presStyleCnt="0"/>
      <dgm:spPr/>
    </dgm:pt>
    <dgm:pt modelId="{921B3881-665F-4C25-B09B-7D0E9F8FAE98}" type="pres">
      <dgm:prSet presAssocID="{40DA33AE-B4F4-4C8B-88AD-DD002115EAD7}" presName="parentLin" presStyleCnt="0"/>
      <dgm:spPr/>
    </dgm:pt>
    <dgm:pt modelId="{B1E1321B-9E86-423C-9BCF-48454922347A}" type="pres">
      <dgm:prSet presAssocID="{40DA33AE-B4F4-4C8B-88AD-DD002115EAD7}" presName="parentLeftMargin" presStyleLbl="node1" presStyleIdx="1" presStyleCnt="8"/>
      <dgm:spPr/>
      <dgm:t>
        <a:bodyPr/>
        <a:lstStyle/>
        <a:p>
          <a:endParaRPr lang="uk-UA"/>
        </a:p>
      </dgm:t>
    </dgm:pt>
    <dgm:pt modelId="{46B954A0-12F9-4E11-AB79-11CBF8E59605}" type="pres">
      <dgm:prSet presAssocID="{40DA33AE-B4F4-4C8B-88AD-DD002115EAD7}" presName="parentText" presStyleLbl="node1" presStyleIdx="2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26955A-76B0-4197-B025-E3730E22A443}" type="pres">
      <dgm:prSet presAssocID="{40DA33AE-B4F4-4C8B-88AD-DD002115EAD7}" presName="negativeSpace" presStyleCnt="0"/>
      <dgm:spPr/>
    </dgm:pt>
    <dgm:pt modelId="{A5B02601-14AD-4813-AF7F-B2639178E856}" type="pres">
      <dgm:prSet presAssocID="{40DA33AE-B4F4-4C8B-88AD-DD002115EAD7}" presName="childText" presStyleLbl="conFgAcc1" presStyleIdx="2" presStyleCnt="8">
        <dgm:presLayoutVars>
          <dgm:bulletEnabled val="1"/>
        </dgm:presLayoutVars>
      </dgm:prSet>
      <dgm:spPr/>
    </dgm:pt>
    <dgm:pt modelId="{7A571B09-D150-4C7C-8C5A-21BA5B8C52AA}" type="pres">
      <dgm:prSet presAssocID="{3726C2FC-DC9F-4E9E-B160-FED96A9FDAC0}" presName="spaceBetweenRectangles" presStyleCnt="0"/>
      <dgm:spPr/>
    </dgm:pt>
    <dgm:pt modelId="{F5CA225A-5DCC-48D3-ADEB-DDE0ACAE578B}" type="pres">
      <dgm:prSet presAssocID="{47D0157A-FB57-4692-8160-EA10A62CF352}" presName="parentLin" presStyleCnt="0"/>
      <dgm:spPr/>
    </dgm:pt>
    <dgm:pt modelId="{19E95565-2A2E-4F17-862E-45F700817DE1}" type="pres">
      <dgm:prSet presAssocID="{47D0157A-FB57-4692-8160-EA10A62CF352}" presName="parentLeftMargin" presStyleLbl="node1" presStyleIdx="2" presStyleCnt="8"/>
      <dgm:spPr/>
      <dgm:t>
        <a:bodyPr/>
        <a:lstStyle/>
        <a:p>
          <a:endParaRPr lang="uk-UA"/>
        </a:p>
      </dgm:t>
    </dgm:pt>
    <dgm:pt modelId="{EE227901-E922-46CA-93EF-FFC7E2540DAE}" type="pres">
      <dgm:prSet presAssocID="{47D0157A-FB57-4692-8160-EA10A62CF352}" presName="parentText" presStyleLbl="node1" presStyleIdx="3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A3267D-CE51-4374-BA74-08CE5420A31C}" type="pres">
      <dgm:prSet presAssocID="{47D0157A-FB57-4692-8160-EA10A62CF352}" presName="negativeSpace" presStyleCnt="0"/>
      <dgm:spPr/>
    </dgm:pt>
    <dgm:pt modelId="{9A2B2383-6C70-477F-AF08-D1D63D9CF96A}" type="pres">
      <dgm:prSet presAssocID="{47D0157A-FB57-4692-8160-EA10A62CF352}" presName="childText" presStyleLbl="conFgAcc1" presStyleIdx="3" presStyleCnt="8">
        <dgm:presLayoutVars>
          <dgm:bulletEnabled val="1"/>
        </dgm:presLayoutVars>
      </dgm:prSet>
      <dgm:spPr/>
    </dgm:pt>
    <dgm:pt modelId="{3F8B7F06-4D22-4D4F-9E81-F614D8F4635A}" type="pres">
      <dgm:prSet presAssocID="{11588FA4-ACE8-4564-A01F-11BF3AF07757}" presName="spaceBetweenRectangles" presStyleCnt="0"/>
      <dgm:spPr/>
    </dgm:pt>
    <dgm:pt modelId="{019CD573-0868-41AB-8806-13852C5F9048}" type="pres">
      <dgm:prSet presAssocID="{BEDD89F3-0D27-4924-907D-690E0919544D}" presName="parentLin" presStyleCnt="0"/>
      <dgm:spPr/>
    </dgm:pt>
    <dgm:pt modelId="{5021CE17-B940-45BE-814A-C3525FCFEDBD}" type="pres">
      <dgm:prSet presAssocID="{BEDD89F3-0D27-4924-907D-690E0919544D}" presName="parentLeftMargin" presStyleLbl="node1" presStyleIdx="3" presStyleCnt="8"/>
      <dgm:spPr/>
      <dgm:t>
        <a:bodyPr/>
        <a:lstStyle/>
        <a:p>
          <a:endParaRPr lang="uk-UA"/>
        </a:p>
      </dgm:t>
    </dgm:pt>
    <dgm:pt modelId="{48083FAE-7FEC-4095-8167-16CE28BBACD1}" type="pres">
      <dgm:prSet presAssocID="{BEDD89F3-0D27-4924-907D-690E0919544D}" presName="parentText" presStyleLbl="node1" presStyleIdx="4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19B93C-BD27-4696-94F7-3DA41527EC72}" type="pres">
      <dgm:prSet presAssocID="{BEDD89F3-0D27-4924-907D-690E0919544D}" presName="negativeSpace" presStyleCnt="0"/>
      <dgm:spPr/>
    </dgm:pt>
    <dgm:pt modelId="{834C2B96-1379-43B8-8B66-D6B68095EFEF}" type="pres">
      <dgm:prSet presAssocID="{BEDD89F3-0D27-4924-907D-690E0919544D}" presName="childText" presStyleLbl="conFgAcc1" presStyleIdx="4" presStyleCnt="8">
        <dgm:presLayoutVars>
          <dgm:bulletEnabled val="1"/>
        </dgm:presLayoutVars>
      </dgm:prSet>
      <dgm:spPr/>
    </dgm:pt>
    <dgm:pt modelId="{B9353E1B-996A-4A0A-82C8-803E5BF6CE96}" type="pres">
      <dgm:prSet presAssocID="{9BE2DE07-36F8-4713-9F91-69D0D8534A61}" presName="spaceBetweenRectangles" presStyleCnt="0"/>
      <dgm:spPr/>
    </dgm:pt>
    <dgm:pt modelId="{F0B30B58-82C7-4576-A2B8-1D8E8A970512}" type="pres">
      <dgm:prSet presAssocID="{337C9E02-9AA9-4D01-82E6-5A8FB0B2DD12}" presName="parentLin" presStyleCnt="0"/>
      <dgm:spPr/>
    </dgm:pt>
    <dgm:pt modelId="{EAC5AF8F-D4EA-432D-AA3B-0822DE7D5CAF}" type="pres">
      <dgm:prSet presAssocID="{337C9E02-9AA9-4D01-82E6-5A8FB0B2DD12}" presName="parentLeftMargin" presStyleLbl="node1" presStyleIdx="4" presStyleCnt="8"/>
      <dgm:spPr/>
      <dgm:t>
        <a:bodyPr/>
        <a:lstStyle/>
        <a:p>
          <a:endParaRPr lang="uk-UA"/>
        </a:p>
      </dgm:t>
    </dgm:pt>
    <dgm:pt modelId="{24F602EE-051B-44BC-A5C0-3C01F6BF6D64}" type="pres">
      <dgm:prSet presAssocID="{337C9E02-9AA9-4D01-82E6-5A8FB0B2DD12}" presName="parentText" presStyleLbl="node1" presStyleIdx="5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7B2AD0-E7EE-468C-9C67-0910ED935C9E}" type="pres">
      <dgm:prSet presAssocID="{337C9E02-9AA9-4D01-82E6-5A8FB0B2DD12}" presName="negativeSpace" presStyleCnt="0"/>
      <dgm:spPr/>
    </dgm:pt>
    <dgm:pt modelId="{5DEC36B7-FF33-4602-A825-DC530EF930BF}" type="pres">
      <dgm:prSet presAssocID="{337C9E02-9AA9-4D01-82E6-5A8FB0B2DD12}" presName="childText" presStyleLbl="conFgAcc1" presStyleIdx="5" presStyleCnt="8">
        <dgm:presLayoutVars>
          <dgm:bulletEnabled val="1"/>
        </dgm:presLayoutVars>
      </dgm:prSet>
      <dgm:spPr/>
    </dgm:pt>
    <dgm:pt modelId="{8D1699F7-B80E-4CE5-960F-954583ED3236}" type="pres">
      <dgm:prSet presAssocID="{B435303D-957D-483D-9BFB-9D1E03647F8A}" presName="spaceBetweenRectangles" presStyleCnt="0"/>
      <dgm:spPr/>
    </dgm:pt>
    <dgm:pt modelId="{0B905E82-1884-4D0A-9935-1A1C3D8A12D7}" type="pres">
      <dgm:prSet presAssocID="{7F80C8FA-A20A-4AEC-AA20-B15CD45CDA19}" presName="parentLin" presStyleCnt="0"/>
      <dgm:spPr/>
    </dgm:pt>
    <dgm:pt modelId="{3FF51EE1-F88E-4D60-9575-09846F41819A}" type="pres">
      <dgm:prSet presAssocID="{7F80C8FA-A20A-4AEC-AA20-B15CD45CDA19}" presName="parentLeftMargin" presStyleLbl="node1" presStyleIdx="5" presStyleCnt="8"/>
      <dgm:spPr/>
      <dgm:t>
        <a:bodyPr/>
        <a:lstStyle/>
        <a:p>
          <a:endParaRPr lang="uk-UA"/>
        </a:p>
      </dgm:t>
    </dgm:pt>
    <dgm:pt modelId="{D5A10B20-9FCC-4960-8D90-38F98411C630}" type="pres">
      <dgm:prSet presAssocID="{7F80C8FA-A20A-4AEC-AA20-B15CD45CDA19}" presName="parentText" presStyleLbl="node1" presStyleIdx="6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34D2CC-A5A0-420F-8E90-D039CA182994}" type="pres">
      <dgm:prSet presAssocID="{7F80C8FA-A20A-4AEC-AA20-B15CD45CDA19}" presName="negativeSpace" presStyleCnt="0"/>
      <dgm:spPr/>
    </dgm:pt>
    <dgm:pt modelId="{9BF3B94C-DB33-404D-AABC-1E0B94D6E46C}" type="pres">
      <dgm:prSet presAssocID="{7F80C8FA-A20A-4AEC-AA20-B15CD45CDA19}" presName="childText" presStyleLbl="conFgAcc1" presStyleIdx="6" presStyleCnt="8">
        <dgm:presLayoutVars>
          <dgm:bulletEnabled val="1"/>
        </dgm:presLayoutVars>
      </dgm:prSet>
      <dgm:spPr/>
    </dgm:pt>
    <dgm:pt modelId="{2C864646-86FD-4E3B-AFD6-CB8026F64B6E}" type="pres">
      <dgm:prSet presAssocID="{631E0EDC-C565-432B-92B1-B32A4D21BEE5}" presName="spaceBetweenRectangles" presStyleCnt="0"/>
      <dgm:spPr/>
    </dgm:pt>
    <dgm:pt modelId="{6ADB2274-B774-47EE-AF37-7EE14B8324CF}" type="pres">
      <dgm:prSet presAssocID="{F9869B27-BD08-4904-9D85-55E989676DAD}" presName="parentLin" presStyleCnt="0"/>
      <dgm:spPr/>
    </dgm:pt>
    <dgm:pt modelId="{A2C85E39-7AAD-493C-B08B-E7A6DD1B4936}" type="pres">
      <dgm:prSet presAssocID="{F9869B27-BD08-4904-9D85-55E989676DAD}" presName="parentLeftMargin" presStyleLbl="node1" presStyleIdx="6" presStyleCnt="8"/>
      <dgm:spPr/>
      <dgm:t>
        <a:bodyPr/>
        <a:lstStyle/>
        <a:p>
          <a:endParaRPr lang="uk-UA"/>
        </a:p>
      </dgm:t>
    </dgm:pt>
    <dgm:pt modelId="{E7A995F0-2F9A-4A86-9D61-CCF1FC83D31B}" type="pres">
      <dgm:prSet presAssocID="{F9869B27-BD08-4904-9D85-55E989676DAD}" presName="parentText" presStyleLbl="node1" presStyleIdx="7" presStyleCnt="8" custScaleX="1258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14EED8-0D83-4742-85DA-788FBE2E887A}" type="pres">
      <dgm:prSet presAssocID="{F9869B27-BD08-4904-9D85-55E989676DAD}" presName="negativeSpace" presStyleCnt="0"/>
      <dgm:spPr/>
    </dgm:pt>
    <dgm:pt modelId="{A555280B-C7AE-405D-ACFF-E98849CC09BC}" type="pres">
      <dgm:prSet presAssocID="{F9869B27-BD08-4904-9D85-55E989676DAD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473BD7B4-ACA8-4C67-B286-B984A8BECB4E}" type="presOf" srcId="{47D0157A-FB57-4692-8160-EA10A62CF352}" destId="{EE227901-E922-46CA-93EF-FFC7E2540DAE}" srcOrd="1" destOrd="0" presId="urn:microsoft.com/office/officeart/2005/8/layout/list1"/>
    <dgm:cxn modelId="{552C56BF-D9BF-4C0B-8BFC-C78233CD0CDF}" type="presOf" srcId="{40DA33AE-B4F4-4C8B-88AD-DD002115EAD7}" destId="{B1E1321B-9E86-423C-9BCF-48454922347A}" srcOrd="0" destOrd="0" presId="urn:microsoft.com/office/officeart/2005/8/layout/list1"/>
    <dgm:cxn modelId="{766A578A-0D4F-46B6-BBB4-7AA1E74F8609}" srcId="{6448E2B5-24B4-470F-B57D-033C96257E1B}" destId="{A93CE4DC-D5CE-4860-BA5D-9F7A6C03D543}" srcOrd="0" destOrd="0" parTransId="{119975B1-9522-45BB-8FC3-FBAC8D5962C9}" sibTransId="{AAE7B6AB-B337-4966-8CFD-D80B9E3890A1}"/>
    <dgm:cxn modelId="{B06B0560-028A-4463-88D1-3ABF24DF1221}" srcId="{6448E2B5-24B4-470F-B57D-033C96257E1B}" destId="{40DA33AE-B4F4-4C8B-88AD-DD002115EAD7}" srcOrd="2" destOrd="0" parTransId="{F26F3D03-647E-4681-9067-1724517395F7}" sibTransId="{3726C2FC-DC9F-4E9E-B160-FED96A9FDAC0}"/>
    <dgm:cxn modelId="{AFC07185-9E17-418B-9A61-2D2930F4623F}" type="presOf" srcId="{40DA33AE-B4F4-4C8B-88AD-DD002115EAD7}" destId="{46B954A0-12F9-4E11-AB79-11CBF8E59605}" srcOrd="1" destOrd="0" presId="urn:microsoft.com/office/officeart/2005/8/layout/list1"/>
    <dgm:cxn modelId="{F7D50664-432A-4CD9-82C4-060BB743EF0E}" srcId="{6448E2B5-24B4-470F-B57D-033C96257E1B}" destId="{7F80C8FA-A20A-4AEC-AA20-B15CD45CDA19}" srcOrd="6" destOrd="0" parTransId="{19B07A0A-C706-44EF-87FF-6341B260FBAF}" sibTransId="{631E0EDC-C565-432B-92B1-B32A4D21BEE5}"/>
    <dgm:cxn modelId="{57D7EC76-3FFE-41B5-BB97-72F5C6827876}" srcId="{6448E2B5-24B4-470F-B57D-033C96257E1B}" destId="{F9869B27-BD08-4904-9D85-55E989676DAD}" srcOrd="7" destOrd="0" parTransId="{EF5712FF-087A-4E86-8E4A-2AC3E75D9E9B}" sibTransId="{84038A80-F00C-49EB-997E-8884DC217923}"/>
    <dgm:cxn modelId="{905905E7-9F7C-4DCD-8132-571769CB6A70}" type="presOf" srcId="{BEDD89F3-0D27-4924-907D-690E0919544D}" destId="{48083FAE-7FEC-4095-8167-16CE28BBACD1}" srcOrd="1" destOrd="0" presId="urn:microsoft.com/office/officeart/2005/8/layout/list1"/>
    <dgm:cxn modelId="{012601D0-9FC1-4AD7-83BC-66368088F1AD}" srcId="{6448E2B5-24B4-470F-B57D-033C96257E1B}" destId="{337C9E02-9AA9-4D01-82E6-5A8FB0B2DD12}" srcOrd="5" destOrd="0" parTransId="{4E6E4B8D-BA82-46FD-9554-6B96CF84DC8C}" sibTransId="{B435303D-957D-483D-9BFB-9D1E03647F8A}"/>
    <dgm:cxn modelId="{A4945FB8-887E-4117-BFA5-248A8C364068}" type="presOf" srcId="{A93CE4DC-D5CE-4860-BA5D-9F7A6C03D543}" destId="{A9118485-40FF-487E-BA45-8043008696B5}" srcOrd="1" destOrd="0" presId="urn:microsoft.com/office/officeart/2005/8/layout/list1"/>
    <dgm:cxn modelId="{3E5EA877-D6E3-4E27-AEE5-038A3D76DFF0}" type="presOf" srcId="{A93CE4DC-D5CE-4860-BA5D-9F7A6C03D543}" destId="{6DC70C42-66BE-4F4A-BE8A-C55BE82B4415}" srcOrd="0" destOrd="0" presId="urn:microsoft.com/office/officeart/2005/8/layout/list1"/>
    <dgm:cxn modelId="{ABF6F136-34B5-4EDB-A7C8-BC927983E0ED}" type="presOf" srcId="{BEDD89F3-0D27-4924-907D-690E0919544D}" destId="{5021CE17-B940-45BE-814A-C3525FCFEDBD}" srcOrd="0" destOrd="0" presId="urn:microsoft.com/office/officeart/2005/8/layout/list1"/>
    <dgm:cxn modelId="{5F06C174-0666-419E-B94F-6A8D8DD1096D}" type="presOf" srcId="{47D0157A-FB57-4692-8160-EA10A62CF352}" destId="{19E95565-2A2E-4F17-862E-45F700817DE1}" srcOrd="0" destOrd="0" presId="urn:microsoft.com/office/officeart/2005/8/layout/list1"/>
    <dgm:cxn modelId="{5B47F64E-CEE5-4723-B0F5-7916ACC2042A}" type="presOf" srcId="{F9869B27-BD08-4904-9D85-55E989676DAD}" destId="{A2C85E39-7AAD-493C-B08B-E7A6DD1B4936}" srcOrd="0" destOrd="0" presId="urn:microsoft.com/office/officeart/2005/8/layout/list1"/>
    <dgm:cxn modelId="{3D34F2C7-2F52-4AE6-A640-D4427AA71BA2}" srcId="{6448E2B5-24B4-470F-B57D-033C96257E1B}" destId="{47D0157A-FB57-4692-8160-EA10A62CF352}" srcOrd="3" destOrd="0" parTransId="{8597704A-24A3-47C2-9CC3-0174556AD8F1}" sibTransId="{11588FA4-ACE8-4564-A01F-11BF3AF07757}"/>
    <dgm:cxn modelId="{AB465ABB-B574-4894-9DE5-E6C28F3C9D01}" type="presOf" srcId="{7F80C8FA-A20A-4AEC-AA20-B15CD45CDA19}" destId="{3FF51EE1-F88E-4D60-9575-09846F41819A}" srcOrd="0" destOrd="0" presId="urn:microsoft.com/office/officeart/2005/8/layout/list1"/>
    <dgm:cxn modelId="{71FC6F6C-7F8F-4C30-AADD-8E7CD4EDB0D4}" srcId="{6448E2B5-24B4-470F-B57D-033C96257E1B}" destId="{BEDD89F3-0D27-4924-907D-690E0919544D}" srcOrd="4" destOrd="0" parTransId="{F34082E3-A552-4EB3-BCC7-2C13DA0C5A43}" sibTransId="{9BE2DE07-36F8-4713-9F91-69D0D8534A61}"/>
    <dgm:cxn modelId="{60FBAA3C-CCA9-4AEC-B742-B7A20451C27E}" type="presOf" srcId="{F9869B27-BD08-4904-9D85-55E989676DAD}" destId="{E7A995F0-2F9A-4A86-9D61-CCF1FC83D31B}" srcOrd="1" destOrd="0" presId="urn:microsoft.com/office/officeart/2005/8/layout/list1"/>
    <dgm:cxn modelId="{198FBBD2-40AF-4124-8DA0-568E52A82B5D}" type="presOf" srcId="{337C9E02-9AA9-4D01-82E6-5A8FB0B2DD12}" destId="{EAC5AF8F-D4EA-432D-AA3B-0822DE7D5CAF}" srcOrd="0" destOrd="0" presId="urn:microsoft.com/office/officeart/2005/8/layout/list1"/>
    <dgm:cxn modelId="{496200DB-CB06-4B5F-881D-47D80D6DC302}" type="presOf" srcId="{C3B27F5E-B7F8-4FA1-A015-26843BD00E7D}" destId="{1B75A469-8762-4A92-929A-F1B9C9B87D0E}" srcOrd="1" destOrd="0" presId="urn:microsoft.com/office/officeart/2005/8/layout/list1"/>
    <dgm:cxn modelId="{0F3050DD-2298-4162-A843-C5B670BA8943}" type="presOf" srcId="{337C9E02-9AA9-4D01-82E6-5A8FB0B2DD12}" destId="{24F602EE-051B-44BC-A5C0-3C01F6BF6D64}" srcOrd="1" destOrd="0" presId="urn:microsoft.com/office/officeart/2005/8/layout/list1"/>
    <dgm:cxn modelId="{599F70A5-46D9-43CB-8D78-920B05EEC23E}" type="presOf" srcId="{6448E2B5-24B4-470F-B57D-033C96257E1B}" destId="{58B5B34D-FF00-481A-AC10-CCF551276071}" srcOrd="0" destOrd="0" presId="urn:microsoft.com/office/officeart/2005/8/layout/list1"/>
    <dgm:cxn modelId="{43067FDA-592B-444F-BB5A-B40CEB5290CD}" type="presOf" srcId="{7F80C8FA-A20A-4AEC-AA20-B15CD45CDA19}" destId="{D5A10B20-9FCC-4960-8D90-38F98411C630}" srcOrd="1" destOrd="0" presId="urn:microsoft.com/office/officeart/2005/8/layout/list1"/>
    <dgm:cxn modelId="{4BA7E1EA-505F-4B6F-B0D6-C5CAA9C1A3E9}" srcId="{6448E2B5-24B4-470F-B57D-033C96257E1B}" destId="{C3B27F5E-B7F8-4FA1-A015-26843BD00E7D}" srcOrd="1" destOrd="0" parTransId="{71705675-381B-4F13-B7E4-55D3A7016534}" sibTransId="{E4401CC3-ADB1-4F4A-8C5B-00EAF251348C}"/>
    <dgm:cxn modelId="{B5E24C01-149C-4A4F-8524-BF4A0F4A7EF8}" type="presOf" srcId="{C3B27F5E-B7F8-4FA1-A015-26843BD00E7D}" destId="{86EB4D91-5940-408F-B2CA-DAB87D1FE114}" srcOrd="0" destOrd="0" presId="urn:microsoft.com/office/officeart/2005/8/layout/list1"/>
    <dgm:cxn modelId="{F340465F-6D80-493A-A6E4-8081914B05A4}" type="presParOf" srcId="{58B5B34D-FF00-481A-AC10-CCF551276071}" destId="{13B91E23-13C9-42E2-8D71-FE5BBE5CAEA6}" srcOrd="0" destOrd="0" presId="urn:microsoft.com/office/officeart/2005/8/layout/list1"/>
    <dgm:cxn modelId="{A447F6D8-5262-4CC8-9A21-9705933A140E}" type="presParOf" srcId="{13B91E23-13C9-42E2-8D71-FE5BBE5CAEA6}" destId="{6DC70C42-66BE-4F4A-BE8A-C55BE82B4415}" srcOrd="0" destOrd="0" presId="urn:microsoft.com/office/officeart/2005/8/layout/list1"/>
    <dgm:cxn modelId="{7E4655A6-9AF9-49A3-9B7D-6AD9C98B1336}" type="presParOf" srcId="{13B91E23-13C9-42E2-8D71-FE5BBE5CAEA6}" destId="{A9118485-40FF-487E-BA45-8043008696B5}" srcOrd="1" destOrd="0" presId="urn:microsoft.com/office/officeart/2005/8/layout/list1"/>
    <dgm:cxn modelId="{FD88FD4A-90FF-4D98-9934-E7370B7D8966}" type="presParOf" srcId="{58B5B34D-FF00-481A-AC10-CCF551276071}" destId="{89D762EE-C47E-4873-A42F-D64481030F29}" srcOrd="1" destOrd="0" presId="urn:microsoft.com/office/officeart/2005/8/layout/list1"/>
    <dgm:cxn modelId="{BFB4F419-1B13-41D5-ACE3-FA4B49B7B266}" type="presParOf" srcId="{58B5B34D-FF00-481A-AC10-CCF551276071}" destId="{0B71F6DE-04C4-46AC-88A2-F293B89603B1}" srcOrd="2" destOrd="0" presId="urn:microsoft.com/office/officeart/2005/8/layout/list1"/>
    <dgm:cxn modelId="{B5DC40E7-2B8B-454E-8AFF-F32A7B9D1481}" type="presParOf" srcId="{58B5B34D-FF00-481A-AC10-CCF551276071}" destId="{FF4344B2-CD12-46E9-976D-321519F534AD}" srcOrd="3" destOrd="0" presId="urn:microsoft.com/office/officeart/2005/8/layout/list1"/>
    <dgm:cxn modelId="{2E8D701C-A5DB-4806-9F1B-A700FFAE3213}" type="presParOf" srcId="{58B5B34D-FF00-481A-AC10-CCF551276071}" destId="{817347C7-CA88-4238-A444-4CDFFCF7FE1C}" srcOrd="4" destOrd="0" presId="urn:microsoft.com/office/officeart/2005/8/layout/list1"/>
    <dgm:cxn modelId="{F37A8A68-DE86-49D8-8BF0-624013D6E5B1}" type="presParOf" srcId="{817347C7-CA88-4238-A444-4CDFFCF7FE1C}" destId="{86EB4D91-5940-408F-B2CA-DAB87D1FE114}" srcOrd="0" destOrd="0" presId="urn:microsoft.com/office/officeart/2005/8/layout/list1"/>
    <dgm:cxn modelId="{23D8776C-0E31-47D8-8D49-32E224610F51}" type="presParOf" srcId="{817347C7-CA88-4238-A444-4CDFFCF7FE1C}" destId="{1B75A469-8762-4A92-929A-F1B9C9B87D0E}" srcOrd="1" destOrd="0" presId="urn:microsoft.com/office/officeart/2005/8/layout/list1"/>
    <dgm:cxn modelId="{0C3F3A11-8336-46F1-B0FA-2731C5D3A3C8}" type="presParOf" srcId="{58B5B34D-FF00-481A-AC10-CCF551276071}" destId="{B98A6622-9A24-4281-9872-E96C08459CEE}" srcOrd="5" destOrd="0" presId="urn:microsoft.com/office/officeart/2005/8/layout/list1"/>
    <dgm:cxn modelId="{76691E44-63D5-40ED-8DCC-06899A03B615}" type="presParOf" srcId="{58B5B34D-FF00-481A-AC10-CCF551276071}" destId="{F5886AE7-80B8-4377-AB94-680564DAE792}" srcOrd="6" destOrd="0" presId="urn:microsoft.com/office/officeart/2005/8/layout/list1"/>
    <dgm:cxn modelId="{B75C4D5D-D71C-47EA-876D-A874FBDE4A75}" type="presParOf" srcId="{58B5B34D-FF00-481A-AC10-CCF551276071}" destId="{FA33A435-43EF-411F-A92B-DE4352596CC6}" srcOrd="7" destOrd="0" presId="urn:microsoft.com/office/officeart/2005/8/layout/list1"/>
    <dgm:cxn modelId="{95273B8D-9E3C-4F90-BDD0-B8D36E5F6D55}" type="presParOf" srcId="{58B5B34D-FF00-481A-AC10-CCF551276071}" destId="{921B3881-665F-4C25-B09B-7D0E9F8FAE98}" srcOrd="8" destOrd="0" presId="urn:microsoft.com/office/officeart/2005/8/layout/list1"/>
    <dgm:cxn modelId="{616C7F9E-1F2D-4FC8-82BB-0B6745E515CD}" type="presParOf" srcId="{921B3881-665F-4C25-B09B-7D0E9F8FAE98}" destId="{B1E1321B-9E86-423C-9BCF-48454922347A}" srcOrd="0" destOrd="0" presId="urn:microsoft.com/office/officeart/2005/8/layout/list1"/>
    <dgm:cxn modelId="{4265B9C1-3880-48DE-92E3-2D1BCB6B89F4}" type="presParOf" srcId="{921B3881-665F-4C25-B09B-7D0E9F8FAE98}" destId="{46B954A0-12F9-4E11-AB79-11CBF8E59605}" srcOrd="1" destOrd="0" presId="urn:microsoft.com/office/officeart/2005/8/layout/list1"/>
    <dgm:cxn modelId="{8D7E4C7B-A4AA-48E8-99A3-ED12F7830639}" type="presParOf" srcId="{58B5B34D-FF00-481A-AC10-CCF551276071}" destId="{5C26955A-76B0-4197-B025-E3730E22A443}" srcOrd="9" destOrd="0" presId="urn:microsoft.com/office/officeart/2005/8/layout/list1"/>
    <dgm:cxn modelId="{338859FC-4BB2-4956-ABF2-B0ED645EAD8E}" type="presParOf" srcId="{58B5B34D-FF00-481A-AC10-CCF551276071}" destId="{A5B02601-14AD-4813-AF7F-B2639178E856}" srcOrd="10" destOrd="0" presId="urn:microsoft.com/office/officeart/2005/8/layout/list1"/>
    <dgm:cxn modelId="{D884126C-4C70-4C9F-9B90-CC1B1C91005A}" type="presParOf" srcId="{58B5B34D-FF00-481A-AC10-CCF551276071}" destId="{7A571B09-D150-4C7C-8C5A-21BA5B8C52AA}" srcOrd="11" destOrd="0" presId="urn:microsoft.com/office/officeart/2005/8/layout/list1"/>
    <dgm:cxn modelId="{248C3678-A05D-4B7A-A2D9-6DB3935D8F00}" type="presParOf" srcId="{58B5B34D-FF00-481A-AC10-CCF551276071}" destId="{F5CA225A-5DCC-48D3-ADEB-DDE0ACAE578B}" srcOrd="12" destOrd="0" presId="urn:microsoft.com/office/officeart/2005/8/layout/list1"/>
    <dgm:cxn modelId="{42F195E7-4655-41A0-966B-D94A5265AB94}" type="presParOf" srcId="{F5CA225A-5DCC-48D3-ADEB-DDE0ACAE578B}" destId="{19E95565-2A2E-4F17-862E-45F700817DE1}" srcOrd="0" destOrd="0" presId="urn:microsoft.com/office/officeart/2005/8/layout/list1"/>
    <dgm:cxn modelId="{7A805247-D8A1-4858-AEF5-F00F973D243C}" type="presParOf" srcId="{F5CA225A-5DCC-48D3-ADEB-DDE0ACAE578B}" destId="{EE227901-E922-46CA-93EF-FFC7E2540DAE}" srcOrd="1" destOrd="0" presId="urn:microsoft.com/office/officeart/2005/8/layout/list1"/>
    <dgm:cxn modelId="{F7114D78-9C79-4456-8059-8E48897F8619}" type="presParOf" srcId="{58B5B34D-FF00-481A-AC10-CCF551276071}" destId="{5EA3267D-CE51-4374-BA74-08CE5420A31C}" srcOrd="13" destOrd="0" presId="urn:microsoft.com/office/officeart/2005/8/layout/list1"/>
    <dgm:cxn modelId="{8AAF485F-0514-4032-8003-41190E47EE5A}" type="presParOf" srcId="{58B5B34D-FF00-481A-AC10-CCF551276071}" destId="{9A2B2383-6C70-477F-AF08-D1D63D9CF96A}" srcOrd="14" destOrd="0" presId="urn:microsoft.com/office/officeart/2005/8/layout/list1"/>
    <dgm:cxn modelId="{EBC8C19B-4CC9-4EB5-B428-8C06CAD27367}" type="presParOf" srcId="{58B5B34D-FF00-481A-AC10-CCF551276071}" destId="{3F8B7F06-4D22-4D4F-9E81-F614D8F4635A}" srcOrd="15" destOrd="0" presId="urn:microsoft.com/office/officeart/2005/8/layout/list1"/>
    <dgm:cxn modelId="{B77A4F16-F049-46A0-A775-8A3AD4F8B7A1}" type="presParOf" srcId="{58B5B34D-FF00-481A-AC10-CCF551276071}" destId="{019CD573-0868-41AB-8806-13852C5F9048}" srcOrd="16" destOrd="0" presId="urn:microsoft.com/office/officeart/2005/8/layout/list1"/>
    <dgm:cxn modelId="{B16E222F-3505-4D12-A2A4-AD6BA05E625E}" type="presParOf" srcId="{019CD573-0868-41AB-8806-13852C5F9048}" destId="{5021CE17-B940-45BE-814A-C3525FCFEDBD}" srcOrd="0" destOrd="0" presId="urn:microsoft.com/office/officeart/2005/8/layout/list1"/>
    <dgm:cxn modelId="{5EC9F443-A8E6-4E45-8D89-8BDF399538B1}" type="presParOf" srcId="{019CD573-0868-41AB-8806-13852C5F9048}" destId="{48083FAE-7FEC-4095-8167-16CE28BBACD1}" srcOrd="1" destOrd="0" presId="urn:microsoft.com/office/officeart/2005/8/layout/list1"/>
    <dgm:cxn modelId="{8D366EAB-D408-48EE-B794-F916C5C332AB}" type="presParOf" srcId="{58B5B34D-FF00-481A-AC10-CCF551276071}" destId="{0819B93C-BD27-4696-94F7-3DA41527EC72}" srcOrd="17" destOrd="0" presId="urn:microsoft.com/office/officeart/2005/8/layout/list1"/>
    <dgm:cxn modelId="{4FBCA4B6-CBC6-4E9E-BDAA-D25D2F73E507}" type="presParOf" srcId="{58B5B34D-FF00-481A-AC10-CCF551276071}" destId="{834C2B96-1379-43B8-8B66-D6B68095EFEF}" srcOrd="18" destOrd="0" presId="urn:microsoft.com/office/officeart/2005/8/layout/list1"/>
    <dgm:cxn modelId="{23AF9CCD-9F16-4CF5-AFA0-AC43C18C99EA}" type="presParOf" srcId="{58B5B34D-FF00-481A-AC10-CCF551276071}" destId="{B9353E1B-996A-4A0A-82C8-803E5BF6CE96}" srcOrd="19" destOrd="0" presId="urn:microsoft.com/office/officeart/2005/8/layout/list1"/>
    <dgm:cxn modelId="{32CA9E00-ABDC-4E31-B3B6-B46335B320AE}" type="presParOf" srcId="{58B5B34D-FF00-481A-AC10-CCF551276071}" destId="{F0B30B58-82C7-4576-A2B8-1D8E8A970512}" srcOrd="20" destOrd="0" presId="urn:microsoft.com/office/officeart/2005/8/layout/list1"/>
    <dgm:cxn modelId="{303E9ABE-4201-4E5D-A2A6-452AE247F097}" type="presParOf" srcId="{F0B30B58-82C7-4576-A2B8-1D8E8A970512}" destId="{EAC5AF8F-D4EA-432D-AA3B-0822DE7D5CAF}" srcOrd="0" destOrd="0" presId="urn:microsoft.com/office/officeart/2005/8/layout/list1"/>
    <dgm:cxn modelId="{904FE9AC-CDE5-47AB-AE31-B82D7826EE52}" type="presParOf" srcId="{F0B30B58-82C7-4576-A2B8-1D8E8A970512}" destId="{24F602EE-051B-44BC-A5C0-3C01F6BF6D64}" srcOrd="1" destOrd="0" presId="urn:microsoft.com/office/officeart/2005/8/layout/list1"/>
    <dgm:cxn modelId="{497CE872-CEBA-4DE1-9EAE-1122A88D9724}" type="presParOf" srcId="{58B5B34D-FF00-481A-AC10-CCF551276071}" destId="{7A7B2AD0-E7EE-468C-9C67-0910ED935C9E}" srcOrd="21" destOrd="0" presId="urn:microsoft.com/office/officeart/2005/8/layout/list1"/>
    <dgm:cxn modelId="{A5A891D1-42CD-4F80-96E1-20261A94C660}" type="presParOf" srcId="{58B5B34D-FF00-481A-AC10-CCF551276071}" destId="{5DEC36B7-FF33-4602-A825-DC530EF930BF}" srcOrd="22" destOrd="0" presId="urn:microsoft.com/office/officeart/2005/8/layout/list1"/>
    <dgm:cxn modelId="{FF6F2305-DF0B-4316-A533-B5DF2EA41CAF}" type="presParOf" srcId="{58B5B34D-FF00-481A-AC10-CCF551276071}" destId="{8D1699F7-B80E-4CE5-960F-954583ED3236}" srcOrd="23" destOrd="0" presId="urn:microsoft.com/office/officeart/2005/8/layout/list1"/>
    <dgm:cxn modelId="{E073E2D5-A62F-43F5-A9E8-EED281D0993A}" type="presParOf" srcId="{58B5B34D-FF00-481A-AC10-CCF551276071}" destId="{0B905E82-1884-4D0A-9935-1A1C3D8A12D7}" srcOrd="24" destOrd="0" presId="urn:microsoft.com/office/officeart/2005/8/layout/list1"/>
    <dgm:cxn modelId="{F0EF7146-74ED-46E8-B3E3-DD98CBBE5D6A}" type="presParOf" srcId="{0B905E82-1884-4D0A-9935-1A1C3D8A12D7}" destId="{3FF51EE1-F88E-4D60-9575-09846F41819A}" srcOrd="0" destOrd="0" presId="urn:microsoft.com/office/officeart/2005/8/layout/list1"/>
    <dgm:cxn modelId="{D2242795-0B12-4988-8285-1A3C419C7089}" type="presParOf" srcId="{0B905E82-1884-4D0A-9935-1A1C3D8A12D7}" destId="{D5A10B20-9FCC-4960-8D90-38F98411C630}" srcOrd="1" destOrd="0" presId="urn:microsoft.com/office/officeart/2005/8/layout/list1"/>
    <dgm:cxn modelId="{2E47E04B-FB67-487F-A15D-5CC74DCB0AA4}" type="presParOf" srcId="{58B5B34D-FF00-481A-AC10-CCF551276071}" destId="{AF34D2CC-A5A0-420F-8E90-D039CA182994}" srcOrd="25" destOrd="0" presId="urn:microsoft.com/office/officeart/2005/8/layout/list1"/>
    <dgm:cxn modelId="{A11B6E8E-4E51-4D85-AC24-1D6653E6B694}" type="presParOf" srcId="{58B5B34D-FF00-481A-AC10-CCF551276071}" destId="{9BF3B94C-DB33-404D-AABC-1E0B94D6E46C}" srcOrd="26" destOrd="0" presId="urn:microsoft.com/office/officeart/2005/8/layout/list1"/>
    <dgm:cxn modelId="{A848058F-A136-4FE1-B531-CB0B93B0B3A5}" type="presParOf" srcId="{58B5B34D-FF00-481A-AC10-CCF551276071}" destId="{2C864646-86FD-4E3B-AFD6-CB8026F64B6E}" srcOrd="27" destOrd="0" presId="urn:microsoft.com/office/officeart/2005/8/layout/list1"/>
    <dgm:cxn modelId="{6F6E73EA-33EC-441D-AC3A-00A8A6563908}" type="presParOf" srcId="{58B5B34D-FF00-481A-AC10-CCF551276071}" destId="{6ADB2274-B774-47EE-AF37-7EE14B8324CF}" srcOrd="28" destOrd="0" presId="urn:microsoft.com/office/officeart/2005/8/layout/list1"/>
    <dgm:cxn modelId="{1C15BDE3-529D-46A2-B347-89446BBFD902}" type="presParOf" srcId="{6ADB2274-B774-47EE-AF37-7EE14B8324CF}" destId="{A2C85E39-7AAD-493C-B08B-E7A6DD1B4936}" srcOrd="0" destOrd="0" presId="urn:microsoft.com/office/officeart/2005/8/layout/list1"/>
    <dgm:cxn modelId="{8C1E4E78-E1A4-43B7-81AB-A34587A8A8E4}" type="presParOf" srcId="{6ADB2274-B774-47EE-AF37-7EE14B8324CF}" destId="{E7A995F0-2F9A-4A86-9D61-CCF1FC83D31B}" srcOrd="1" destOrd="0" presId="urn:microsoft.com/office/officeart/2005/8/layout/list1"/>
    <dgm:cxn modelId="{DC67D917-C524-4B9A-8A78-2AE60EF596D7}" type="presParOf" srcId="{58B5B34D-FF00-481A-AC10-CCF551276071}" destId="{6B14EED8-0D83-4742-85DA-788FBE2E887A}" srcOrd="29" destOrd="0" presId="urn:microsoft.com/office/officeart/2005/8/layout/list1"/>
    <dgm:cxn modelId="{76EF7F2C-22DE-420F-B595-4F473922DA6A}" type="presParOf" srcId="{58B5B34D-FF00-481A-AC10-CCF551276071}" destId="{A555280B-C7AE-405D-ACFF-E98849CC09BC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C9B226-4349-4EE5-B93F-228BCCD7F534}">
      <dsp:nvSpPr>
        <dsp:cNvPr id="0" name=""/>
        <dsp:cNvSpPr/>
      </dsp:nvSpPr>
      <dsp:spPr>
        <a:xfrm rot="5400000">
          <a:off x="-213083" y="217405"/>
          <a:ext cx="1420558" cy="994390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shade val="8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8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tx1"/>
              </a:solidFill>
            </a:rPr>
            <a:t>30 березня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tx1"/>
              </a:solidFill>
            </a:rPr>
            <a:t>1956 року</a:t>
          </a:r>
        </a:p>
      </dsp:txBody>
      <dsp:txXfrm rot="5400000">
        <a:off x="-213083" y="217405"/>
        <a:ext cx="1420558" cy="994390"/>
      </dsp:txXfrm>
    </dsp:sp>
    <dsp:sp modelId="{50E4ABC2-CEEE-4DC5-80FB-F1D93B4C71DC}">
      <dsp:nvSpPr>
        <dsp:cNvPr id="0" name=""/>
        <dsp:cNvSpPr/>
      </dsp:nvSpPr>
      <dsp:spPr>
        <a:xfrm rot="5400000">
          <a:off x="4355751" y="-3357038"/>
          <a:ext cx="923848" cy="764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>
              <a:solidFill>
                <a:srgbClr val="0000FF"/>
              </a:solidFill>
            </a:rPr>
            <a:t>Наказ №217 Міністерства сільського господарства УРСР</a:t>
          </a:r>
          <a:endParaRPr lang="uk-UA" sz="1600" kern="1200" dirty="0">
            <a:solidFill>
              <a:srgbClr val="0000FF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 err="1"/>
            <a:t>“Про</a:t>
          </a:r>
          <a:r>
            <a:rPr lang="uk-UA" sz="1400" b="1" kern="1200" dirty="0"/>
            <a:t> організацію зональних пунктів по нормуванню тракторних і ремонтних </a:t>
          </a:r>
          <a:r>
            <a:rPr lang="uk-UA" sz="1400" b="1" kern="1200" dirty="0" err="1"/>
            <a:t>робіт</a:t>
          </a:r>
          <a:r>
            <a:rPr lang="uk-UA" sz="1400" kern="1200" dirty="0" err="1"/>
            <a:t>”</a:t>
          </a:r>
          <a:r>
            <a:rPr lang="uk-UA" sz="1400" kern="1200" dirty="0"/>
            <a:t> </a:t>
          </a:r>
        </a:p>
      </dsp:txBody>
      <dsp:txXfrm rot="5400000">
        <a:off x="4355751" y="-3357038"/>
        <a:ext cx="923848" cy="7646569"/>
      </dsp:txXfrm>
    </dsp:sp>
    <dsp:sp modelId="{89E25F74-0795-4357-879B-1D9CACE87A9A}">
      <dsp:nvSpPr>
        <dsp:cNvPr id="0" name=""/>
        <dsp:cNvSpPr/>
      </dsp:nvSpPr>
      <dsp:spPr>
        <a:xfrm rot="5400000">
          <a:off x="-213083" y="1493199"/>
          <a:ext cx="1420558" cy="994390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36519"/>
                <a:satOff val="-13281"/>
                <a:lumOff val="11454"/>
                <a:alphaOff val="0"/>
                <a:tint val="70000"/>
                <a:satMod val="130000"/>
              </a:schemeClr>
            </a:gs>
            <a:gs pos="43000">
              <a:schemeClr val="accent1">
                <a:shade val="80000"/>
                <a:hueOff val="236519"/>
                <a:satOff val="-13281"/>
                <a:lumOff val="11454"/>
                <a:alphaOff val="0"/>
                <a:tint val="44000"/>
                <a:satMod val="165000"/>
              </a:schemeClr>
            </a:gs>
            <a:gs pos="93000">
              <a:schemeClr val="accent1">
                <a:shade val="80000"/>
                <a:hueOff val="236519"/>
                <a:satOff val="-13281"/>
                <a:lumOff val="11454"/>
                <a:alphaOff val="0"/>
                <a:tint val="15000"/>
                <a:satMod val="165000"/>
              </a:schemeClr>
            </a:gs>
            <a:gs pos="100000">
              <a:schemeClr val="accent1">
                <a:shade val="80000"/>
                <a:hueOff val="236519"/>
                <a:satOff val="-13281"/>
                <a:lumOff val="11454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80000"/>
              <a:hueOff val="236519"/>
              <a:satOff val="-13281"/>
              <a:lumOff val="11454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80000"/>
              <a:hueOff val="236519"/>
              <a:satOff val="-13281"/>
              <a:lumOff val="11454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9 листопада 1976 року</a:t>
          </a:r>
        </a:p>
      </dsp:txBody>
      <dsp:txXfrm rot="5400000">
        <a:off x="-213083" y="1493199"/>
        <a:ext cx="1420558" cy="994390"/>
      </dsp:txXfrm>
    </dsp:sp>
    <dsp:sp modelId="{36F4E160-01A9-482A-9C6A-AA5EF83F2857}">
      <dsp:nvSpPr>
        <dsp:cNvPr id="0" name=""/>
        <dsp:cNvSpPr/>
      </dsp:nvSpPr>
      <dsp:spPr>
        <a:xfrm rot="5400000">
          <a:off x="4355993" y="-2081487"/>
          <a:ext cx="923362" cy="764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36519"/>
              <a:satOff val="-13281"/>
              <a:lumOff val="114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>
              <a:solidFill>
                <a:srgbClr val="0000FF"/>
              </a:solidFill>
            </a:rPr>
            <a:t>Наказ №367 Міністерства сільського господарства УРСР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 err="1"/>
            <a:t>“Про</a:t>
          </a:r>
          <a:r>
            <a:rPr lang="uk-UA" sz="1400" b="1" kern="1200" dirty="0"/>
            <a:t> організацію Центральної республіканської сільськогосподарської нормативно-дослідної </a:t>
          </a:r>
          <a:r>
            <a:rPr lang="uk-UA" sz="1400" b="1" kern="1200" dirty="0" err="1"/>
            <a:t>станції”</a:t>
          </a:r>
          <a:r>
            <a:rPr lang="uk-UA" sz="1400" b="1" kern="1200" dirty="0"/>
            <a:t> </a:t>
          </a:r>
        </a:p>
      </dsp:txBody>
      <dsp:txXfrm rot="5400000">
        <a:off x="4355993" y="-2081487"/>
        <a:ext cx="923362" cy="7646569"/>
      </dsp:txXfrm>
    </dsp:sp>
    <dsp:sp modelId="{031284D4-DEF9-466D-ABFD-E0581EE804A3}">
      <dsp:nvSpPr>
        <dsp:cNvPr id="0" name=""/>
        <dsp:cNvSpPr/>
      </dsp:nvSpPr>
      <dsp:spPr>
        <a:xfrm rot="5400000">
          <a:off x="-213083" y="2768993"/>
          <a:ext cx="1420558" cy="994390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473037"/>
                <a:satOff val="-26563"/>
                <a:lumOff val="22907"/>
                <a:alphaOff val="0"/>
                <a:tint val="70000"/>
                <a:satMod val="130000"/>
              </a:schemeClr>
            </a:gs>
            <a:gs pos="43000">
              <a:schemeClr val="accent1">
                <a:shade val="80000"/>
                <a:hueOff val="473037"/>
                <a:satOff val="-26563"/>
                <a:lumOff val="22907"/>
                <a:alphaOff val="0"/>
                <a:tint val="44000"/>
                <a:satMod val="165000"/>
              </a:schemeClr>
            </a:gs>
            <a:gs pos="93000">
              <a:schemeClr val="accent1">
                <a:shade val="80000"/>
                <a:hueOff val="473037"/>
                <a:satOff val="-26563"/>
                <a:lumOff val="22907"/>
                <a:alphaOff val="0"/>
                <a:tint val="15000"/>
                <a:satMod val="165000"/>
              </a:schemeClr>
            </a:gs>
            <a:gs pos="100000">
              <a:schemeClr val="accent1">
                <a:shade val="80000"/>
                <a:hueOff val="473037"/>
                <a:satOff val="-26563"/>
                <a:lumOff val="22907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80000"/>
              <a:hueOff val="473037"/>
              <a:satOff val="-26563"/>
              <a:lumOff val="22907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80000"/>
              <a:hueOff val="473037"/>
              <a:satOff val="-26563"/>
              <a:lumOff val="22907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/>
            <a:t>1 липня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/>
            <a:t> 2002 року</a:t>
          </a:r>
        </a:p>
      </dsp:txBody>
      <dsp:txXfrm rot="5400000">
        <a:off x="-213083" y="2768993"/>
        <a:ext cx="1420558" cy="994390"/>
      </dsp:txXfrm>
    </dsp:sp>
    <dsp:sp modelId="{172616FB-7327-4A4E-87F9-C214FF70AF71}">
      <dsp:nvSpPr>
        <dsp:cNvPr id="0" name=""/>
        <dsp:cNvSpPr/>
      </dsp:nvSpPr>
      <dsp:spPr>
        <a:xfrm rot="5400000">
          <a:off x="4355993" y="-805693"/>
          <a:ext cx="923362" cy="764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473037"/>
              <a:satOff val="-26563"/>
              <a:lumOff val="229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>
              <a:solidFill>
                <a:srgbClr val="0000FF"/>
              </a:solidFill>
            </a:rPr>
            <a:t>Постанова КМУ №873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/>
            <a:t> </a:t>
          </a:r>
          <a:r>
            <a:rPr lang="uk-UA" sz="1400" b="1" kern="1200" dirty="0" err="1"/>
            <a:t>“Про</a:t>
          </a:r>
          <a:r>
            <a:rPr lang="uk-UA" sz="1400" b="1" kern="1200" dirty="0"/>
            <a:t> реорганізацію науково-дослідних центрів нормативів </a:t>
          </a:r>
          <a:r>
            <a:rPr lang="uk-UA" sz="1400" b="1" kern="1200" dirty="0" err="1"/>
            <a:t>праці”</a:t>
          </a:r>
          <a:endParaRPr lang="uk-UA" sz="1400" b="1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/>
            <a:t> Створено Український науково-дослідний інститут продуктивності агропромислового комплексу, зональні та регіональні науково-дослідні центри</a:t>
          </a:r>
        </a:p>
      </dsp:txBody>
      <dsp:txXfrm rot="5400000">
        <a:off x="4355993" y="-805693"/>
        <a:ext cx="923362" cy="7646569"/>
      </dsp:txXfrm>
    </dsp:sp>
    <dsp:sp modelId="{3C8951E7-0CFB-4AE0-BEC2-1BD780B574FD}">
      <dsp:nvSpPr>
        <dsp:cNvPr id="0" name=""/>
        <dsp:cNvSpPr/>
      </dsp:nvSpPr>
      <dsp:spPr>
        <a:xfrm rot="5400000">
          <a:off x="-213083" y="4044788"/>
          <a:ext cx="1420558" cy="994390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709556"/>
                <a:satOff val="-39844"/>
                <a:lumOff val="34361"/>
                <a:alphaOff val="0"/>
                <a:tint val="70000"/>
                <a:satMod val="130000"/>
              </a:schemeClr>
            </a:gs>
            <a:gs pos="43000">
              <a:schemeClr val="accent1">
                <a:shade val="80000"/>
                <a:hueOff val="709556"/>
                <a:satOff val="-39844"/>
                <a:lumOff val="34361"/>
                <a:alphaOff val="0"/>
                <a:tint val="44000"/>
                <a:satMod val="165000"/>
              </a:schemeClr>
            </a:gs>
            <a:gs pos="93000">
              <a:schemeClr val="accent1">
                <a:shade val="80000"/>
                <a:hueOff val="709556"/>
                <a:satOff val="-39844"/>
                <a:lumOff val="34361"/>
                <a:alphaOff val="0"/>
                <a:tint val="15000"/>
                <a:satMod val="165000"/>
              </a:schemeClr>
            </a:gs>
            <a:gs pos="100000">
              <a:schemeClr val="accent1">
                <a:shade val="80000"/>
                <a:hueOff val="709556"/>
                <a:satOff val="-39844"/>
                <a:lumOff val="34361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80000"/>
              <a:hueOff val="709556"/>
              <a:satOff val="-39844"/>
              <a:lumOff val="34361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80000"/>
              <a:hueOff val="709556"/>
              <a:satOff val="-39844"/>
              <a:lumOff val="34361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uk-UA" sz="800" kern="100" baseline="0" dirty="0"/>
        </a:p>
        <a:p>
          <a:pPr lvl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uk-UA" sz="1400" kern="100" baseline="0" dirty="0"/>
        </a:p>
        <a:p>
          <a:pPr lvl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00" baseline="0" dirty="0"/>
            <a:t>17 квітня</a:t>
          </a:r>
        </a:p>
        <a:p>
          <a:pPr lvl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00" baseline="0" dirty="0"/>
            <a:t>2021 року</a:t>
          </a:r>
        </a:p>
      </dsp:txBody>
      <dsp:txXfrm rot="5400000">
        <a:off x="-213083" y="4044788"/>
        <a:ext cx="1420558" cy="994390"/>
      </dsp:txXfrm>
    </dsp:sp>
    <dsp:sp modelId="{90AF2564-7C27-4823-8F97-A590CB498F92}">
      <dsp:nvSpPr>
        <dsp:cNvPr id="0" name=""/>
        <dsp:cNvSpPr/>
      </dsp:nvSpPr>
      <dsp:spPr>
        <a:xfrm rot="5400000">
          <a:off x="4355993" y="470101"/>
          <a:ext cx="923362" cy="764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709556"/>
              <a:satOff val="-39844"/>
              <a:lumOff val="343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>
              <a:solidFill>
                <a:srgbClr val="0000FF"/>
              </a:solidFill>
            </a:rPr>
            <a:t>Постанова КМУ №222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/>
            <a:t> </a:t>
          </a:r>
          <a:r>
            <a:rPr lang="uk-UA" sz="1400" b="1" kern="1200" dirty="0" err="1"/>
            <a:t>“Про</a:t>
          </a:r>
          <a:r>
            <a:rPr lang="uk-UA" sz="1400" b="1" kern="1200" dirty="0"/>
            <a:t> реорганізацію зональних та регіональних центрів продуктивності шляхом приєднання до Інституту і створення на їх базі відокремлених структурних підрозділів (Філій)”</a:t>
          </a:r>
        </a:p>
      </dsp:txBody>
      <dsp:txXfrm rot="5400000">
        <a:off x="4355993" y="470101"/>
        <a:ext cx="923362" cy="764656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8C63A-FE58-4F1F-A49E-F22FAF39DFD3}">
      <dsp:nvSpPr>
        <dsp:cNvPr id="0" name=""/>
        <dsp:cNvSpPr/>
      </dsp:nvSpPr>
      <dsp:spPr>
        <a:xfrm rot="5400000">
          <a:off x="-93073" y="99547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1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93073" y="99547"/>
        <a:ext cx="620489" cy="434342"/>
      </dsp:txXfrm>
    </dsp:sp>
    <dsp:sp modelId="{8E60FD45-00F6-479D-A0A9-554D404DD9F0}">
      <dsp:nvSpPr>
        <dsp:cNvPr id="0" name=""/>
        <dsp:cNvSpPr/>
      </dsp:nvSpPr>
      <dsp:spPr>
        <a:xfrm rot="5400000">
          <a:off x="4142730" y="-3707022"/>
          <a:ext cx="403530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uk-UA" sz="2000" kern="1200" dirty="0">
              <a:latin typeface="Constantia" pitchFamily="18" charset="0"/>
              <a:cs typeface="Times New Roman" pitchFamily="18" charset="0"/>
            </a:rPr>
            <a:t>обробіток ґрунту </a:t>
          </a:r>
          <a:endParaRPr lang="ru-RU" sz="2000" kern="1200" dirty="0"/>
        </a:p>
      </dsp:txBody>
      <dsp:txXfrm rot="5400000">
        <a:off x="4142730" y="-3707022"/>
        <a:ext cx="403530" cy="7842735"/>
      </dsp:txXfrm>
    </dsp:sp>
    <dsp:sp modelId="{00C4A115-B461-4E5D-B7C4-7FF2C0FEBF4A}">
      <dsp:nvSpPr>
        <dsp:cNvPr id="0" name=""/>
        <dsp:cNvSpPr/>
      </dsp:nvSpPr>
      <dsp:spPr>
        <a:xfrm rot="5400000">
          <a:off x="-93073" y="655625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2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93073" y="655625"/>
        <a:ext cx="620489" cy="434342"/>
      </dsp:txXfrm>
    </dsp:sp>
    <dsp:sp modelId="{132D15D5-E5AB-47CD-A507-DB8DB52FCBED}">
      <dsp:nvSpPr>
        <dsp:cNvPr id="0" name=""/>
        <dsp:cNvSpPr/>
      </dsp:nvSpPr>
      <dsp:spPr>
        <a:xfrm rot="5400000">
          <a:off x="4154051" y="-3157156"/>
          <a:ext cx="403318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uk-UA" sz="2000" kern="1200" dirty="0">
              <a:latin typeface="Constantia" pitchFamily="18" charset="0"/>
              <a:cs typeface="Times New Roman" pitchFamily="18" charset="0"/>
            </a:rPr>
            <a:t>сівбу, садіння та догляд за посівами </a:t>
          </a:r>
          <a:endParaRPr lang="ru-RU" sz="2000" kern="1200" dirty="0"/>
        </a:p>
      </dsp:txBody>
      <dsp:txXfrm rot="5400000">
        <a:off x="4154051" y="-3157156"/>
        <a:ext cx="403318" cy="7842735"/>
      </dsp:txXfrm>
    </dsp:sp>
    <dsp:sp modelId="{BA62C307-0638-4190-B256-32EBA11FD835}">
      <dsp:nvSpPr>
        <dsp:cNvPr id="0" name=""/>
        <dsp:cNvSpPr/>
      </dsp:nvSpPr>
      <dsp:spPr>
        <a:xfrm rot="5400000">
          <a:off x="-93073" y="1252871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3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93073" y="1252871"/>
        <a:ext cx="620489" cy="434342"/>
      </dsp:txXfrm>
    </dsp:sp>
    <dsp:sp modelId="{608B32DE-1CAE-4571-8D15-5AB756F3C4B8}">
      <dsp:nvSpPr>
        <dsp:cNvPr id="0" name=""/>
        <dsp:cNvSpPr/>
      </dsp:nvSpPr>
      <dsp:spPr>
        <a:xfrm rot="5400000">
          <a:off x="4112882" y="-2559910"/>
          <a:ext cx="485655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uk-UA" sz="2000" kern="1200" dirty="0">
              <a:latin typeface="Constantia" pitchFamily="18" charset="0"/>
              <a:cs typeface="Times New Roman" pitchFamily="18" charset="0"/>
            </a:rPr>
            <a:t>внесення добрив та хімічний захист с/г культур </a:t>
          </a:r>
          <a:endParaRPr lang="ru-RU" sz="2000" kern="1200" dirty="0"/>
        </a:p>
      </dsp:txBody>
      <dsp:txXfrm rot="5400000">
        <a:off x="4112882" y="-2559910"/>
        <a:ext cx="485655" cy="7842735"/>
      </dsp:txXfrm>
    </dsp:sp>
    <dsp:sp modelId="{4CE5FB45-1305-4CE4-82E7-F0281909B133}">
      <dsp:nvSpPr>
        <dsp:cNvPr id="0" name=""/>
        <dsp:cNvSpPr/>
      </dsp:nvSpPr>
      <dsp:spPr>
        <a:xfrm rot="5400000">
          <a:off x="-93073" y="1808949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4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93073" y="1808949"/>
        <a:ext cx="620489" cy="434342"/>
      </dsp:txXfrm>
    </dsp:sp>
    <dsp:sp modelId="{2F314157-378B-450A-BA8E-F40165A1F107}">
      <dsp:nvSpPr>
        <dsp:cNvPr id="0" name=""/>
        <dsp:cNvSpPr/>
      </dsp:nvSpPr>
      <dsp:spPr>
        <a:xfrm rot="5400000">
          <a:off x="4154051" y="-2003832"/>
          <a:ext cx="403318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uk-UA" sz="2000" kern="1200" dirty="0">
              <a:latin typeface="Constantia" pitchFamily="18" charset="0"/>
              <a:cs typeface="Times New Roman" pitchFamily="18" charset="0"/>
            </a:rPr>
            <a:t>збирання сільськогосподарських культур </a:t>
          </a:r>
          <a:endParaRPr lang="ru-RU" sz="2000" kern="1200" dirty="0"/>
        </a:p>
      </dsp:txBody>
      <dsp:txXfrm rot="5400000">
        <a:off x="4154051" y="-2003832"/>
        <a:ext cx="403318" cy="7842735"/>
      </dsp:txXfrm>
    </dsp:sp>
    <dsp:sp modelId="{9C9A8E79-7D28-4C9A-8F1C-0E53A28ED436}">
      <dsp:nvSpPr>
        <dsp:cNvPr id="0" name=""/>
        <dsp:cNvSpPr/>
      </dsp:nvSpPr>
      <dsp:spPr>
        <a:xfrm rot="5400000">
          <a:off x="-93073" y="2365027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5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93073" y="2365027"/>
        <a:ext cx="620489" cy="434342"/>
      </dsp:txXfrm>
    </dsp:sp>
    <dsp:sp modelId="{BC2BD673-3627-43A4-8F14-4196D040A9AF}">
      <dsp:nvSpPr>
        <dsp:cNvPr id="0" name=""/>
        <dsp:cNvSpPr/>
      </dsp:nvSpPr>
      <dsp:spPr>
        <a:xfrm rot="5400000">
          <a:off x="4154051" y="-1447754"/>
          <a:ext cx="403318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baseline="0" dirty="0">
              <a:latin typeface="Constantia" pitchFamily="18" charset="0"/>
            </a:rPr>
            <a:t>зрошення сільськогосподарських культур</a:t>
          </a:r>
          <a:endParaRPr lang="ru-RU" sz="2000" kern="1200" baseline="0" dirty="0"/>
        </a:p>
      </dsp:txBody>
      <dsp:txXfrm rot="5400000">
        <a:off x="4154051" y="-1447754"/>
        <a:ext cx="403318" cy="7842735"/>
      </dsp:txXfrm>
    </dsp:sp>
    <dsp:sp modelId="{D7FC23A1-54C2-478D-AE62-B051141BF17C}">
      <dsp:nvSpPr>
        <dsp:cNvPr id="0" name=""/>
        <dsp:cNvSpPr/>
      </dsp:nvSpPr>
      <dsp:spPr>
        <a:xfrm rot="5400000">
          <a:off x="-93073" y="2921104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6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93073" y="2921104"/>
        <a:ext cx="620489" cy="434342"/>
      </dsp:txXfrm>
    </dsp:sp>
    <dsp:sp modelId="{6F222570-C00E-4F4E-A3CB-50303648E83E}">
      <dsp:nvSpPr>
        <dsp:cNvPr id="0" name=""/>
        <dsp:cNvSpPr/>
      </dsp:nvSpPr>
      <dsp:spPr>
        <a:xfrm rot="5400000">
          <a:off x="4154051" y="-891677"/>
          <a:ext cx="403318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uk-UA" sz="2000" kern="1200" dirty="0">
              <a:latin typeface="Constantia" pitchFamily="18" charset="0"/>
              <a:cs typeface="Times New Roman" pitchFamily="18" charset="0"/>
            </a:rPr>
            <a:t> </a:t>
          </a:r>
          <a:r>
            <a:rPr lang="uk-UA" sz="20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onstantia" pitchFamily="18" charset="0"/>
              <a:ea typeface="+mn-ea"/>
              <a:cs typeface="+mn-cs"/>
            </a:rPr>
            <a:t>вантажно-розвантажувальні роботи </a:t>
          </a:r>
          <a:endParaRPr lang="ru-RU" sz="2000" kern="120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onstantia" pitchFamily="18" charset="0"/>
            <a:ea typeface="+mn-ea"/>
            <a:cs typeface="+mn-cs"/>
          </a:endParaRPr>
        </a:p>
      </dsp:txBody>
      <dsp:txXfrm rot="5400000">
        <a:off x="4154051" y="-891677"/>
        <a:ext cx="403318" cy="7842735"/>
      </dsp:txXfrm>
    </dsp:sp>
    <dsp:sp modelId="{8414B889-8F89-4304-83F6-0EA3C15A3FF1}">
      <dsp:nvSpPr>
        <dsp:cNvPr id="0" name=""/>
        <dsp:cNvSpPr/>
      </dsp:nvSpPr>
      <dsp:spPr>
        <a:xfrm rot="5400000">
          <a:off x="-93073" y="3514219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7</a:t>
          </a:r>
        </a:p>
      </dsp:txBody>
      <dsp:txXfrm rot="5400000">
        <a:off x="-93073" y="3514219"/>
        <a:ext cx="620489" cy="434342"/>
      </dsp:txXfrm>
    </dsp:sp>
    <dsp:sp modelId="{E0FEE5DE-679A-4A23-9D0C-0DC597D47CF0}">
      <dsp:nvSpPr>
        <dsp:cNvPr id="0" name=""/>
        <dsp:cNvSpPr/>
      </dsp:nvSpPr>
      <dsp:spPr>
        <a:xfrm rot="5400000">
          <a:off x="4117014" y="-298562"/>
          <a:ext cx="477391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uk-UA" sz="2000" kern="1200" dirty="0">
              <a:latin typeface="Constantia" pitchFamily="18" charset="0"/>
            </a:rPr>
            <a:t> </a:t>
          </a:r>
          <a:r>
            <a:rPr lang="uk-UA" sz="2000" kern="1200" dirty="0" err="1">
              <a:latin typeface="Constantia" pitchFamily="18" charset="0"/>
            </a:rPr>
            <a:t>тракторно</a:t>
          </a:r>
          <a:r>
            <a:rPr lang="uk-UA" sz="2000" kern="1200" dirty="0">
              <a:latin typeface="Constantia" pitchFamily="18" charset="0"/>
            </a:rPr>
            <a:t>-транспортні роботи</a:t>
          </a:r>
          <a:endParaRPr lang="ru-RU" sz="2000" kern="1200" dirty="0"/>
        </a:p>
      </dsp:txBody>
      <dsp:txXfrm rot="5400000">
        <a:off x="4117014" y="-298562"/>
        <a:ext cx="477391" cy="7842735"/>
      </dsp:txXfrm>
    </dsp:sp>
    <dsp:sp modelId="{75CD5EED-78DE-4D9C-8917-F32503C809D0}">
      <dsp:nvSpPr>
        <dsp:cNvPr id="0" name=""/>
        <dsp:cNvSpPr/>
      </dsp:nvSpPr>
      <dsp:spPr>
        <a:xfrm rot="5400000">
          <a:off x="-93073" y="4070296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8</a:t>
          </a:r>
        </a:p>
      </dsp:txBody>
      <dsp:txXfrm rot="5400000">
        <a:off x="-93073" y="4070296"/>
        <a:ext cx="620489" cy="434342"/>
      </dsp:txXfrm>
    </dsp:sp>
    <dsp:sp modelId="{27F4A899-28C2-4BA8-8570-03E2F03339EE}">
      <dsp:nvSpPr>
        <dsp:cNvPr id="0" name=""/>
        <dsp:cNvSpPr/>
      </dsp:nvSpPr>
      <dsp:spPr>
        <a:xfrm rot="5400000">
          <a:off x="4154051" y="285460"/>
          <a:ext cx="403318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marR="0" lvl="1" indent="-228600" algn="l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uk-UA" sz="2000" b="0" kern="1200" baseline="0" dirty="0">
              <a:latin typeface="Constantia" pitchFamily="18" charset="0"/>
            </a:rPr>
            <a:t> механізовані та ручні роботи в хмелярстві</a:t>
          </a:r>
        </a:p>
      </dsp:txBody>
      <dsp:txXfrm rot="5400000">
        <a:off x="4154051" y="285460"/>
        <a:ext cx="403318" cy="7842735"/>
      </dsp:txXfrm>
    </dsp:sp>
    <dsp:sp modelId="{6AE59F25-7971-424F-9898-EF1A3CEB800F}">
      <dsp:nvSpPr>
        <dsp:cNvPr id="0" name=""/>
        <dsp:cNvSpPr/>
      </dsp:nvSpPr>
      <dsp:spPr>
        <a:xfrm rot="5400000">
          <a:off x="-93073" y="4626374"/>
          <a:ext cx="620489" cy="4343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9</a:t>
          </a:r>
        </a:p>
      </dsp:txBody>
      <dsp:txXfrm rot="5400000">
        <a:off x="-93073" y="4626374"/>
        <a:ext cx="620489" cy="434342"/>
      </dsp:txXfrm>
    </dsp:sp>
    <dsp:sp modelId="{A2DF3E62-D883-4861-9D40-33EF03A9C2EA}">
      <dsp:nvSpPr>
        <dsp:cNvPr id="0" name=""/>
        <dsp:cNvSpPr/>
      </dsp:nvSpPr>
      <dsp:spPr>
        <a:xfrm rot="5400000">
          <a:off x="4154051" y="813592"/>
          <a:ext cx="403318" cy="78427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marR="0" lvl="1" indent="-228600" algn="l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uk-UA" sz="2000" b="0" kern="1200" dirty="0">
              <a:latin typeface="Constantia" pitchFamily="18" charset="0"/>
            </a:rPr>
            <a:t> </a:t>
          </a:r>
          <a:r>
            <a:rPr lang="uk-UA" sz="2000" kern="1200" dirty="0">
              <a:latin typeface="Constantia" pitchFamily="18" charset="0"/>
              <a:cs typeface="Times New Roman" pitchFamily="18" charset="0"/>
            </a:rPr>
            <a:t>ручні роботи в рослинництві</a:t>
          </a:r>
          <a:endParaRPr lang="uk-UA" sz="2000" b="0" kern="1200" dirty="0">
            <a:latin typeface="Constantia" pitchFamily="18" charset="0"/>
          </a:endParaRPr>
        </a:p>
      </dsp:txBody>
      <dsp:txXfrm rot="5400000">
        <a:off x="4154051" y="813592"/>
        <a:ext cx="403318" cy="78427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8C63A-FE58-4F1F-A49E-F22FAF39DFD3}">
      <dsp:nvSpPr>
        <dsp:cNvPr id="0" name=""/>
        <dsp:cNvSpPr/>
      </dsp:nvSpPr>
      <dsp:spPr>
        <a:xfrm rot="5400000">
          <a:off x="-156902" y="158443"/>
          <a:ext cx="1046014" cy="73221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1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56902" y="158443"/>
        <a:ext cx="1046014" cy="732210"/>
      </dsp:txXfrm>
    </dsp:sp>
    <dsp:sp modelId="{8E60FD45-00F6-479D-A0A9-554D404DD9F0}">
      <dsp:nvSpPr>
        <dsp:cNvPr id="0" name=""/>
        <dsp:cNvSpPr/>
      </dsp:nvSpPr>
      <dsp:spPr>
        <a:xfrm rot="5400000">
          <a:off x="4353886" y="-3621210"/>
          <a:ext cx="679909" cy="79459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>
              <a:latin typeface="Constantia" pitchFamily="18" charset="0"/>
            </a:rPr>
            <a:t>ремонт ґрунтообробної і посівної техніки </a:t>
          </a:r>
        </a:p>
      </dsp:txBody>
      <dsp:txXfrm rot="5400000">
        <a:off x="4353886" y="-3621210"/>
        <a:ext cx="679909" cy="7945987"/>
      </dsp:txXfrm>
    </dsp:sp>
    <dsp:sp modelId="{00C4A115-B461-4E5D-B7C4-7FF2C0FEBF4A}">
      <dsp:nvSpPr>
        <dsp:cNvPr id="0" name=""/>
        <dsp:cNvSpPr/>
      </dsp:nvSpPr>
      <dsp:spPr>
        <a:xfrm rot="5400000">
          <a:off x="-156902" y="1093294"/>
          <a:ext cx="1046014" cy="73221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2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56902" y="1093294"/>
        <a:ext cx="1046014" cy="732210"/>
      </dsp:txXfrm>
    </dsp:sp>
    <dsp:sp modelId="{132D15D5-E5AB-47CD-A507-DB8DB52FCBED}">
      <dsp:nvSpPr>
        <dsp:cNvPr id="0" name=""/>
        <dsp:cNvSpPr/>
      </dsp:nvSpPr>
      <dsp:spPr>
        <a:xfrm rot="5400000">
          <a:off x="4365249" y="-2696646"/>
          <a:ext cx="679909" cy="79459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Constantia" pitchFamily="18" charset="0"/>
            </a:rPr>
            <a:t>ремонт </a:t>
          </a:r>
          <a:r>
            <a:rPr lang="ru-RU" sz="2000" kern="1200" dirty="0" err="1">
              <a:latin typeface="Constantia" pitchFamily="18" charset="0"/>
            </a:rPr>
            <a:t>і</a:t>
          </a:r>
          <a:r>
            <a:rPr lang="ru-RU" sz="2000" kern="1200" dirty="0">
              <a:latin typeface="Constantia" pitchFamily="18" charset="0"/>
            </a:rPr>
            <a:t> </a:t>
          </a:r>
          <a:r>
            <a:rPr lang="uk-UA" sz="2000" kern="1200" dirty="0">
              <a:latin typeface="Constantia" pitchFamily="18" charset="0"/>
            </a:rPr>
            <a:t>технічне обслуговування засобів малої механізації</a:t>
          </a:r>
          <a:endParaRPr lang="ru-RU" sz="2000" kern="1200" dirty="0">
            <a:latin typeface="Constantia" pitchFamily="18" charset="0"/>
          </a:endParaRPr>
        </a:p>
      </dsp:txBody>
      <dsp:txXfrm rot="5400000">
        <a:off x="4365249" y="-2696646"/>
        <a:ext cx="679909" cy="7945987"/>
      </dsp:txXfrm>
    </dsp:sp>
    <dsp:sp modelId="{BA62C307-0638-4190-B256-32EBA11FD835}">
      <dsp:nvSpPr>
        <dsp:cNvPr id="0" name=""/>
        <dsp:cNvSpPr/>
      </dsp:nvSpPr>
      <dsp:spPr>
        <a:xfrm rot="5400000">
          <a:off x="-156902" y="2133075"/>
          <a:ext cx="1046014" cy="73221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3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56902" y="2133075"/>
        <a:ext cx="1046014" cy="732210"/>
      </dsp:txXfrm>
    </dsp:sp>
    <dsp:sp modelId="{608B32DE-1CAE-4571-8D15-5AB756F3C4B8}">
      <dsp:nvSpPr>
        <dsp:cNvPr id="0" name=""/>
        <dsp:cNvSpPr/>
      </dsp:nvSpPr>
      <dsp:spPr>
        <a:xfrm rot="5400000">
          <a:off x="4260318" y="-1656865"/>
          <a:ext cx="889770" cy="79459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>
              <a:latin typeface="Constantia" pitchFamily="18" charset="0"/>
            </a:rPr>
            <a:t>ремонт машин і устаткування тваринницьких ферм та </a:t>
          </a:r>
          <a:r>
            <a:rPr lang="uk-UA" sz="2000" kern="1200" noProof="0" dirty="0" err="1">
              <a:latin typeface="Constantia" pitchFamily="18" charset="0"/>
            </a:rPr>
            <a:t>кормовиробництва</a:t>
          </a:r>
          <a:endParaRPr lang="uk-UA" sz="2000" kern="1200" noProof="0" dirty="0">
            <a:latin typeface="Constantia" pitchFamily="18" charset="0"/>
          </a:endParaRPr>
        </a:p>
      </dsp:txBody>
      <dsp:txXfrm rot="5400000">
        <a:off x="4260318" y="-1656865"/>
        <a:ext cx="889770" cy="7945987"/>
      </dsp:txXfrm>
    </dsp:sp>
    <dsp:sp modelId="{4CE5FB45-1305-4CE4-82E7-F0281909B133}">
      <dsp:nvSpPr>
        <dsp:cNvPr id="0" name=""/>
        <dsp:cNvSpPr/>
      </dsp:nvSpPr>
      <dsp:spPr>
        <a:xfrm rot="5400000">
          <a:off x="-156902" y="3067926"/>
          <a:ext cx="1046014" cy="73221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4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56902" y="3067926"/>
        <a:ext cx="1046014" cy="732210"/>
      </dsp:txXfrm>
    </dsp:sp>
    <dsp:sp modelId="{2F314157-378B-450A-BA8E-F40165A1F107}">
      <dsp:nvSpPr>
        <dsp:cNvPr id="0" name=""/>
        <dsp:cNvSpPr/>
      </dsp:nvSpPr>
      <dsp:spPr>
        <a:xfrm rot="5400000">
          <a:off x="4365249" y="-722015"/>
          <a:ext cx="679909" cy="79459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>
              <a:latin typeface="Constantia" pitchFamily="18" charset="0"/>
            </a:rPr>
            <a:t>норми</a:t>
          </a:r>
          <a:r>
            <a:rPr lang="ru-RU" sz="2000" kern="1200" dirty="0">
              <a:latin typeface="Constantia" pitchFamily="18" charset="0"/>
            </a:rPr>
            <a:t> </a:t>
          </a:r>
          <a:r>
            <a:rPr lang="ru-RU" sz="2000" kern="1200" dirty="0" err="1">
              <a:latin typeface="Constantia" pitchFamily="18" charset="0"/>
            </a:rPr>
            <a:t>витрат</a:t>
          </a:r>
          <a:r>
            <a:rPr lang="ru-RU" sz="2000" kern="1200" dirty="0">
              <a:latin typeface="Constantia" pitchFamily="18" charset="0"/>
            </a:rPr>
            <a:t> </a:t>
          </a:r>
          <a:r>
            <a:rPr lang="ru-RU" sz="2000" kern="1200" dirty="0" err="1">
              <a:latin typeface="Constantia" pitchFamily="18" charset="0"/>
            </a:rPr>
            <a:t>матеріалів</a:t>
          </a:r>
          <a:r>
            <a:rPr lang="ru-RU" sz="2000" kern="1200" dirty="0">
              <a:latin typeface="Constantia" pitchFamily="18" charset="0"/>
            </a:rPr>
            <a:t> на ремонт с.-г. </a:t>
          </a:r>
          <a:r>
            <a:rPr lang="ru-RU" sz="2000" kern="1200" dirty="0" err="1">
              <a:latin typeface="Constantia" pitchFamily="18" charset="0"/>
            </a:rPr>
            <a:t>техніки</a:t>
          </a:r>
          <a:r>
            <a:rPr lang="ru-RU" sz="2000" kern="1200" dirty="0">
              <a:latin typeface="Constantia" pitchFamily="18" charset="0"/>
            </a:rPr>
            <a:t> </a:t>
          </a:r>
        </a:p>
      </dsp:txBody>
      <dsp:txXfrm rot="5400000">
        <a:off x="4365249" y="-722015"/>
        <a:ext cx="679909" cy="7945987"/>
      </dsp:txXfrm>
    </dsp:sp>
    <dsp:sp modelId="{9C9A8E79-7D28-4C9A-8F1C-0E53A28ED436}">
      <dsp:nvSpPr>
        <dsp:cNvPr id="0" name=""/>
        <dsp:cNvSpPr/>
      </dsp:nvSpPr>
      <dsp:spPr>
        <a:xfrm rot="5400000">
          <a:off x="-156902" y="4149905"/>
          <a:ext cx="1046014" cy="73221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5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56902" y="4149905"/>
        <a:ext cx="1046014" cy="732210"/>
      </dsp:txXfrm>
    </dsp:sp>
    <dsp:sp modelId="{BC2BD673-3627-43A4-8F14-4196D040A9AF}">
      <dsp:nvSpPr>
        <dsp:cNvPr id="0" name=""/>
        <dsp:cNvSpPr/>
      </dsp:nvSpPr>
      <dsp:spPr>
        <a:xfrm rot="5400000">
          <a:off x="4218120" y="359964"/>
          <a:ext cx="974167" cy="79459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spc="-10">
              <a:latin typeface="Constantia" pitchFamily="18" charset="0"/>
              <a:cs typeface="Times New Roman" pitchFamily="18" charset="0"/>
            </a:rPr>
            <a:t>норми витрати паливо-мастильних матеріалів для будівельної техніки та засобів малої механізації </a:t>
          </a:r>
          <a:endParaRPr lang="ru-RU" sz="2000" kern="1200" dirty="0">
            <a:latin typeface="Constantia" pitchFamily="18" charset="0"/>
          </a:endParaRPr>
        </a:p>
      </dsp:txBody>
      <dsp:txXfrm rot="5400000">
        <a:off x="4218120" y="359964"/>
        <a:ext cx="974167" cy="794598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71F6DE-04C4-46AC-88A2-F293B89603B1}">
      <dsp:nvSpPr>
        <dsp:cNvPr id="0" name=""/>
        <dsp:cNvSpPr/>
      </dsp:nvSpPr>
      <dsp:spPr>
        <a:xfrm>
          <a:off x="0" y="3211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18485-40FF-487E-BA45-8043008696B5}">
      <dsp:nvSpPr>
        <dsp:cNvPr id="0" name=""/>
        <dsp:cNvSpPr/>
      </dsp:nvSpPr>
      <dsp:spPr>
        <a:xfrm>
          <a:off x="428968" y="997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Тенденції розвитку галузі тваринництва та ринків м’ясо-молочної продукції </a:t>
          </a:r>
          <a:r>
            <a:rPr lang="uk-UA" sz="1600" kern="1200" dirty="0">
              <a:latin typeface="Times New Roman" pitchFamily="18" charset="0"/>
              <a:cs typeface="Times New Roman" pitchFamily="18" charset="0"/>
            </a:rPr>
            <a:t>України</a:t>
          </a:r>
          <a:r>
            <a:rPr lang="uk-UA" sz="1600" kern="1200" dirty="0"/>
            <a:t> </a:t>
          </a:r>
          <a:r>
            <a:rPr lang="uk-UA" sz="1600" b="1" i="1" kern="1200" dirty="0">
              <a:solidFill>
                <a:srgbClr val="FF0000"/>
              </a:solidFill>
            </a:rPr>
            <a:t>(щоквартально)</a:t>
          </a:r>
          <a:endParaRPr lang="uk-UA" sz="1600" kern="1200" dirty="0"/>
        </a:p>
      </dsp:txBody>
      <dsp:txXfrm>
        <a:off x="428968" y="99753"/>
        <a:ext cx="7559970" cy="442800"/>
      </dsp:txXfrm>
    </dsp:sp>
    <dsp:sp modelId="{F5886AE7-80B8-4377-AB94-680564DAE792}">
      <dsp:nvSpPr>
        <dsp:cNvPr id="0" name=""/>
        <dsp:cNvSpPr/>
      </dsp:nvSpPr>
      <dsp:spPr>
        <a:xfrm>
          <a:off x="0" y="10015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5A469-8762-4A92-929A-F1B9C9B87D0E}">
      <dsp:nvSpPr>
        <dsp:cNvPr id="0" name=""/>
        <dsp:cNvSpPr/>
      </dsp:nvSpPr>
      <dsp:spPr>
        <a:xfrm>
          <a:off x="428968" y="7801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Аналітичні дослідження показників продуктивності у галузі тваринництва особистих селянських господарств </a:t>
          </a:r>
          <a:r>
            <a:rPr lang="uk-UA" sz="1600" b="1" i="1" kern="1200" dirty="0">
              <a:solidFill>
                <a:srgbClr val="FF0000"/>
              </a:solidFill>
            </a:rPr>
            <a:t>(щорічно)</a:t>
          </a:r>
          <a:endParaRPr lang="uk-UA" sz="1600" kern="1200" dirty="0"/>
        </a:p>
      </dsp:txBody>
      <dsp:txXfrm>
        <a:off x="428968" y="780153"/>
        <a:ext cx="7559970" cy="442800"/>
      </dsp:txXfrm>
    </dsp:sp>
    <dsp:sp modelId="{A5B02601-14AD-4813-AF7F-B2639178E856}">
      <dsp:nvSpPr>
        <dsp:cNvPr id="0" name=""/>
        <dsp:cNvSpPr/>
      </dsp:nvSpPr>
      <dsp:spPr>
        <a:xfrm>
          <a:off x="0" y="16819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954A0-12F9-4E11-AB79-11CBF8E59605}">
      <dsp:nvSpPr>
        <dsp:cNvPr id="0" name=""/>
        <dsp:cNvSpPr/>
      </dsp:nvSpPr>
      <dsp:spPr>
        <a:xfrm>
          <a:off x="428968" y="14605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Аналітичні дослідження цінових тенденцій у сфері закупівлі ВРХ, свиней і молока в Україні </a:t>
          </a:r>
          <a:r>
            <a:rPr lang="uk-UA" sz="1600" kern="1200" dirty="0">
              <a:latin typeface="Times New Roman" pitchFamily="18" charset="0"/>
              <a:cs typeface="Times New Roman" pitchFamily="18" charset="0"/>
            </a:rPr>
            <a:t>та</a:t>
          </a:r>
          <a:r>
            <a:rPr lang="uk-UA" sz="1600" kern="1200" dirty="0"/>
            <a:t> країнах ЄС </a:t>
          </a:r>
          <a:r>
            <a:rPr lang="uk-UA" sz="1600" b="1" i="1" kern="1200" dirty="0">
              <a:solidFill>
                <a:srgbClr val="FF0000"/>
              </a:solidFill>
            </a:rPr>
            <a:t>(щомісячно)</a:t>
          </a:r>
          <a:endParaRPr lang="uk-UA" sz="1600" kern="1200" dirty="0"/>
        </a:p>
      </dsp:txBody>
      <dsp:txXfrm>
        <a:off x="428968" y="1460553"/>
        <a:ext cx="7559970" cy="442800"/>
      </dsp:txXfrm>
    </dsp:sp>
    <dsp:sp modelId="{9A2B2383-6C70-477F-AF08-D1D63D9CF96A}">
      <dsp:nvSpPr>
        <dsp:cNvPr id="0" name=""/>
        <dsp:cNvSpPr/>
      </dsp:nvSpPr>
      <dsp:spPr>
        <a:xfrm>
          <a:off x="0" y="23623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7901-E922-46CA-93EF-FFC7E2540DAE}">
      <dsp:nvSpPr>
        <dsp:cNvPr id="0" name=""/>
        <dsp:cNvSpPr/>
      </dsp:nvSpPr>
      <dsp:spPr>
        <a:xfrm>
          <a:off x="428968" y="21409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Аналітичні дослідження роздрібних цін на продуктових ринках України </a:t>
          </a:r>
          <a:r>
            <a:rPr lang="uk-UA" sz="1600" b="1" i="1" kern="1200" dirty="0">
              <a:solidFill>
                <a:srgbClr val="FF0000"/>
              </a:solidFill>
            </a:rPr>
            <a:t>(щомісячн0)</a:t>
          </a:r>
          <a:endParaRPr lang="uk-UA" sz="1600" kern="1200" dirty="0"/>
        </a:p>
      </dsp:txBody>
      <dsp:txXfrm>
        <a:off x="428968" y="2140953"/>
        <a:ext cx="7559970" cy="442800"/>
      </dsp:txXfrm>
    </dsp:sp>
    <dsp:sp modelId="{834C2B96-1379-43B8-8B66-D6B68095EFEF}">
      <dsp:nvSpPr>
        <dsp:cNvPr id="0" name=""/>
        <dsp:cNvSpPr/>
      </dsp:nvSpPr>
      <dsp:spPr>
        <a:xfrm>
          <a:off x="0" y="30427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83FAE-7FEC-4095-8167-16CE28BBACD1}">
      <dsp:nvSpPr>
        <dsp:cNvPr id="0" name=""/>
        <dsp:cNvSpPr/>
      </dsp:nvSpPr>
      <dsp:spPr>
        <a:xfrm>
          <a:off x="428968" y="28213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Зовнішньоторговельний обіг продукції АПК </a:t>
          </a:r>
          <a:r>
            <a:rPr lang="uk-UA" sz="1600" b="1" i="1" kern="1200" dirty="0">
              <a:solidFill>
                <a:srgbClr val="FF0000"/>
              </a:solidFill>
            </a:rPr>
            <a:t>(щомісячно)</a:t>
          </a:r>
          <a:endParaRPr lang="uk-UA" sz="1600" kern="1200" dirty="0"/>
        </a:p>
      </dsp:txBody>
      <dsp:txXfrm>
        <a:off x="428968" y="2821353"/>
        <a:ext cx="7559970" cy="442800"/>
      </dsp:txXfrm>
    </dsp:sp>
    <dsp:sp modelId="{5DEC36B7-FF33-4602-A825-DC530EF930BF}">
      <dsp:nvSpPr>
        <dsp:cNvPr id="0" name=""/>
        <dsp:cNvSpPr/>
      </dsp:nvSpPr>
      <dsp:spPr>
        <a:xfrm>
          <a:off x="0" y="37231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602EE-051B-44BC-A5C0-3C01F6BF6D64}">
      <dsp:nvSpPr>
        <dsp:cNvPr id="0" name=""/>
        <dsp:cNvSpPr/>
      </dsp:nvSpPr>
      <dsp:spPr>
        <a:xfrm>
          <a:off x="428968" y="35017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Україна – ЄС: тенденції торгівлі агропродовольчими товарами </a:t>
          </a:r>
          <a:r>
            <a:rPr lang="uk-UA" sz="1600" b="1" i="1" kern="1200" dirty="0">
              <a:solidFill>
                <a:srgbClr val="FF0000"/>
              </a:solidFill>
            </a:rPr>
            <a:t>(щоквартально)</a:t>
          </a:r>
          <a:endParaRPr lang="uk-UA" sz="1600" kern="1200" dirty="0"/>
        </a:p>
      </dsp:txBody>
      <dsp:txXfrm>
        <a:off x="428968" y="3501753"/>
        <a:ext cx="7559970" cy="442800"/>
      </dsp:txXfrm>
    </dsp:sp>
    <dsp:sp modelId="{9BF3B94C-DB33-404D-AABC-1E0B94D6E46C}">
      <dsp:nvSpPr>
        <dsp:cNvPr id="0" name=""/>
        <dsp:cNvSpPr/>
      </dsp:nvSpPr>
      <dsp:spPr>
        <a:xfrm>
          <a:off x="0" y="44035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10B20-9FCC-4960-8D90-38F98411C630}">
      <dsp:nvSpPr>
        <dsp:cNvPr id="0" name=""/>
        <dsp:cNvSpPr/>
      </dsp:nvSpPr>
      <dsp:spPr>
        <a:xfrm>
          <a:off x="428968" y="41821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Інформаційний бюлетень про тенденції зовнішньої торгівлі Україною фруктами та овочами </a:t>
          </a:r>
          <a:r>
            <a:rPr lang="uk-UA" sz="1600" b="1" i="1" kern="1200" dirty="0">
              <a:solidFill>
                <a:srgbClr val="FF0000"/>
              </a:solidFill>
            </a:rPr>
            <a:t>(щоквартально)</a:t>
          </a:r>
          <a:endParaRPr lang="uk-UA" sz="1600" kern="1200" dirty="0"/>
        </a:p>
      </dsp:txBody>
      <dsp:txXfrm>
        <a:off x="428968" y="4182153"/>
        <a:ext cx="7559970" cy="442800"/>
      </dsp:txXfrm>
    </dsp:sp>
    <dsp:sp modelId="{A555280B-C7AE-405D-ACFF-E98849CC09BC}">
      <dsp:nvSpPr>
        <dsp:cNvPr id="0" name=""/>
        <dsp:cNvSpPr/>
      </dsp:nvSpPr>
      <dsp:spPr>
        <a:xfrm>
          <a:off x="0" y="5083953"/>
          <a:ext cx="857936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995F0-2F9A-4A86-9D61-CCF1FC83D31B}">
      <dsp:nvSpPr>
        <dsp:cNvPr id="0" name=""/>
        <dsp:cNvSpPr/>
      </dsp:nvSpPr>
      <dsp:spPr>
        <a:xfrm>
          <a:off x="428968" y="4862553"/>
          <a:ext cx="755997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996" tIns="0" rIns="22699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/>
            <a:t>Інформаційний бюлетень про тенденції зовнішньої торгівлі фруктами та овочами між Україною та країнами ЄС і Великою Британією </a:t>
          </a:r>
          <a:r>
            <a:rPr lang="uk-UA" sz="1400" b="1" i="1" kern="1200" dirty="0">
              <a:solidFill>
                <a:srgbClr val="FF0000"/>
              </a:solidFill>
            </a:rPr>
            <a:t>(щоквартально)</a:t>
          </a:r>
          <a:endParaRPr lang="uk-UA" sz="1400" kern="1200" dirty="0"/>
        </a:p>
      </dsp:txBody>
      <dsp:txXfrm>
        <a:off x="428968" y="4862553"/>
        <a:ext cx="7559970" cy="44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03682-942D-46F9-96CC-19C5C1F34A94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9CECB-8A6D-436C-9079-8D8FF76747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B3D755-2654-47E3-8ABD-DF247FAA9FB8}" type="datetimeFigureOut">
              <a:rPr lang="uk-UA" smtClean="0"/>
              <a:pPr/>
              <a:t>10.09.2021</a:t>
            </a:fld>
            <a:endParaRPr lang="uk-UA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414A625-56EC-4709-B91F-2CDE34806F4D}" type="slidenum">
              <a:rPr lang="uk-UA" smtClean="0"/>
              <a:pPr/>
              <a:t>‹#›</a:t>
            </a:fld>
            <a:endParaRPr lang="uk-UA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tiff"/><Relationship Id="rId4" Type="http://schemas.openxmlformats.org/officeDocument/2006/relationships/image" Target="../media/image8.jpeg"/><Relationship Id="rId9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49.png"/><Relationship Id="rId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49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3C30AEEF-366E-4A0D-869A-A3F99C1CE0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F91EB795-2515-416E-94C8-7A8B3ACDF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04C2F6E-69B9-4C39-AD38-7844D2BE3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B1EB88-56DC-446D-8352-D1FA744A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06" y="1811609"/>
            <a:ext cx="8784976" cy="97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DFF673-3EBF-4074-A260-B703290A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2D908A5-5242-4ABA-BF36-5019377B84BA}"/>
              </a:ext>
            </a:extLst>
          </p:cNvPr>
          <p:cNvSpPr txBox="1"/>
          <p:nvPr/>
        </p:nvSpPr>
        <p:spPr>
          <a:xfrm>
            <a:off x="1299592" y="260648"/>
            <a:ext cx="75963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Міністерство аграрної політики та продовольства України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Український </a:t>
            </a:r>
            <a:r>
              <a:rPr lang="uk-UA" sz="24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науково-дослідний інститут </a:t>
            </a:r>
          </a:p>
          <a:p>
            <a:pPr algn="ctr"/>
            <a:r>
              <a:rPr lang="uk-UA" sz="24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продуктивності агропромислового комплексу</a:t>
            </a:r>
            <a:endParaRPr lang="uk-UA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479C10-B390-40A0-BB69-FE9F8E22AB97}"/>
              </a:ext>
            </a:extLst>
          </p:cNvPr>
          <p:cNvSpPr txBox="1"/>
          <p:nvPr/>
        </p:nvSpPr>
        <p:spPr>
          <a:xfrm>
            <a:off x="5256000" y="2204864"/>
            <a:ext cx="388800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Наукове забезпечення </a:t>
            </a:r>
            <a:r>
              <a:rPr lang="uk-UA" sz="2000" b="1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державної політики у сфері галузевих систем економічних норм і нормативів та</a:t>
            </a:r>
          </a:p>
          <a:p>
            <a:pPr algn="ctr"/>
            <a:r>
              <a:rPr lang="uk-UA" sz="2000" b="1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соціально-трудових відносин у агропромисловому </a:t>
            </a:r>
            <a:r>
              <a:rPr lang="uk-UA" sz="2000" b="1" kern="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комплексі </a:t>
            </a:r>
          </a:p>
          <a:p>
            <a:pPr algn="ctr"/>
            <a:r>
              <a:rPr lang="uk-UA" sz="900" b="1" kern="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kern="800" dirty="0"/>
          </a:p>
        </p:txBody>
      </p:sp>
      <p:pic>
        <p:nvPicPr>
          <p:cNvPr id="15" name="Рисунок 14" descr="Зображення, що містить інший, фото, їжа, в’язка&#10;&#10;Автоматично згенерований опис">
            <a:extLst>
              <a:ext uri="{FF2B5EF4-FFF2-40B4-BE49-F238E27FC236}">
                <a16:creationId xmlns="" xmlns:a16="http://schemas.microsoft.com/office/drawing/2014/main" id="{3EC8EBB7-1F6B-47EE-8BD1-2FD008F60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" y="1988840"/>
            <a:ext cx="5346129" cy="4869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0430" y="5805264"/>
            <a:ext cx="5536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kern="8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Івченко Володимир Миколайович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276215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59255" y="2630583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CADFF3-AF84-4042-BFBA-1184BB06C53A}"/>
              </a:ext>
            </a:extLst>
          </p:cNvPr>
          <p:cNvSpPr txBox="1"/>
          <p:nvPr/>
        </p:nvSpPr>
        <p:spPr>
          <a:xfrm>
            <a:off x="1187624" y="367220"/>
            <a:ext cx="7758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cs typeface="Times New Roman" panose="02020603050405020304" pitchFamily="18" charset="0"/>
              </a:rPr>
              <a:t>Науково-аналітичні розробки </a:t>
            </a:r>
            <a:endParaRPr lang="en-US" sz="2400" b="1" dirty="0"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cs typeface="Times New Roman" panose="02020603050405020304" pitchFamily="18" charset="0"/>
              </a:rPr>
              <a:t>згідно тематичного плану науково-дослідних робіт за 2016-2020 роки</a:t>
            </a:r>
            <a:endParaRPr lang="uk-UA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499119-77C2-472C-8737-16F2B2FDCCD2}"/>
              </a:ext>
            </a:extLst>
          </p:cNvPr>
          <p:cNvSpPr txBox="1"/>
          <p:nvPr/>
        </p:nvSpPr>
        <p:spPr>
          <a:xfrm>
            <a:off x="136020" y="4122094"/>
            <a:ext cx="3632617" cy="6463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Зведені дані про </a:t>
            </a:r>
          </a:p>
          <a:p>
            <a:r>
              <a:rPr lang="uk-UA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стан тваринництва України</a:t>
            </a:r>
            <a:endParaRPr lang="en-US" spc="-1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29030DA-31C7-4F34-9367-9A3C93782E6D}"/>
              </a:ext>
            </a:extLst>
          </p:cNvPr>
          <p:cNvSpPr txBox="1"/>
          <p:nvPr/>
        </p:nvSpPr>
        <p:spPr>
          <a:xfrm>
            <a:off x="5346186" y="3476405"/>
            <a:ext cx="3639059" cy="92333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uk-UA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Сучасний стан галузі тваринництва, зокрема </a:t>
            </a:r>
          </a:p>
          <a:p>
            <a:pPr algn="r"/>
            <a:r>
              <a:rPr lang="uk-UA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молочного скотарства України</a:t>
            </a:r>
            <a:endParaRPr lang="en-US" spc="-1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="" xmlns:a16="http://schemas.microsoft.com/office/drawing/2014/main" id="{1798B703-DC0E-4E43-A03C-E95DCC0B853B}"/>
              </a:ext>
            </a:extLst>
          </p:cNvPr>
          <p:cNvSpPr/>
          <p:nvPr/>
        </p:nvSpPr>
        <p:spPr>
          <a:xfrm>
            <a:off x="166109" y="3084138"/>
            <a:ext cx="3767450" cy="646331"/>
          </a:xfrm>
          <a:prstGeom prst="rect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Загальні тенденції розвитку фермерських господарств України</a:t>
            </a:r>
            <a:endParaRPr lang="uk-UA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="" xmlns:a16="http://schemas.microsoft.com/office/drawing/2014/main" id="{EB5959C4-0176-4218-BB66-690B9B75DBCB}"/>
              </a:ext>
            </a:extLst>
          </p:cNvPr>
          <p:cNvSpPr/>
          <p:nvPr/>
        </p:nvSpPr>
        <p:spPr>
          <a:xfrm>
            <a:off x="4728269" y="2354997"/>
            <a:ext cx="4253948" cy="10772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Аналітичні дослідження </a:t>
            </a:r>
          </a:p>
          <a:p>
            <a:pPr algn="r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показників продуктивності </a:t>
            </a:r>
          </a:p>
          <a:p>
            <a:pPr algn="r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галузі тваринництва </a:t>
            </a:r>
          </a:p>
          <a:p>
            <a:pPr algn="r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особистих селянських господарств</a:t>
            </a:r>
            <a:endParaRPr lang="en-US" sz="160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C8A60E18-DE98-4AF5-ABBC-4BAA8EE64952}"/>
              </a:ext>
            </a:extLst>
          </p:cNvPr>
          <p:cNvSpPr/>
          <p:nvPr/>
        </p:nvSpPr>
        <p:spPr>
          <a:xfrm>
            <a:off x="163868" y="1911188"/>
            <a:ext cx="3931575" cy="92333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Тенденції розвитку галузі </a:t>
            </a:r>
          </a:p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тваринництва та ринків </a:t>
            </a:r>
          </a:p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м'ясо-молочної продукції України</a:t>
            </a:r>
          </a:p>
        </p:txBody>
      </p:sp>
      <p:grpSp>
        <p:nvGrpSpPr>
          <p:cNvPr id="14" name="组合 79">
            <a:extLst>
              <a:ext uri="{FF2B5EF4-FFF2-40B4-BE49-F238E27FC236}">
                <a16:creationId xmlns="" xmlns:a16="http://schemas.microsoft.com/office/drawing/2014/main" id="{488380EF-65B4-4986-99D3-761895FD5EB9}"/>
              </a:ext>
            </a:extLst>
          </p:cNvPr>
          <p:cNvGrpSpPr/>
          <p:nvPr/>
        </p:nvGrpSpPr>
        <p:grpSpPr>
          <a:xfrm>
            <a:off x="3525929" y="1776047"/>
            <a:ext cx="1188000" cy="1080000"/>
            <a:chOff x="5164627" y="1804365"/>
            <a:chExt cx="1505319" cy="1297689"/>
          </a:xfrm>
        </p:grpSpPr>
        <p:sp>
          <p:nvSpPr>
            <p:cNvPr id="15" name="梯形 80">
              <a:extLst>
                <a:ext uri="{FF2B5EF4-FFF2-40B4-BE49-F238E27FC236}">
                  <a16:creationId xmlns="" xmlns:a16="http://schemas.microsoft.com/office/drawing/2014/main" id="{50BCD7C8-8DB4-4173-809E-3BCB3205CA01}"/>
                </a:ext>
              </a:extLst>
            </p:cNvPr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6" name="六边形 81">
              <a:extLst>
                <a:ext uri="{FF2B5EF4-FFF2-40B4-BE49-F238E27FC236}">
                  <a16:creationId xmlns="" xmlns:a16="http://schemas.microsoft.com/office/drawing/2014/main" id="{F7DB1AA7-2D79-4344-A7BC-D55E2D892883}"/>
                </a:ext>
              </a:extLst>
            </p:cNvPr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82">
              <a:extLst>
                <a:ext uri="{FF2B5EF4-FFF2-40B4-BE49-F238E27FC236}">
                  <a16:creationId xmlns="" xmlns:a16="http://schemas.microsoft.com/office/drawing/2014/main" id="{FF6ECA59-6796-4C70-99AD-A87468F0030B}"/>
                </a:ext>
              </a:extLst>
            </p:cNvPr>
            <p:cNvSpPr/>
            <p:nvPr/>
          </p:nvSpPr>
          <p:spPr>
            <a:xfrm>
              <a:off x="5248722" y="1921501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8" name="梯形 83">
              <a:extLst>
                <a:ext uri="{FF2B5EF4-FFF2-40B4-BE49-F238E27FC236}">
                  <a16:creationId xmlns="" xmlns:a16="http://schemas.microsoft.com/office/drawing/2014/main" id="{0E10D534-FCB7-49DE-82EE-C6FEC68FAAB0}"/>
                </a:ext>
              </a:extLst>
            </p:cNvPr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9" name="梯形 71">
              <a:extLst>
                <a:ext uri="{FF2B5EF4-FFF2-40B4-BE49-F238E27FC236}">
                  <a16:creationId xmlns="" xmlns:a16="http://schemas.microsoft.com/office/drawing/2014/main" id="{F5CF6E87-B776-42D0-B6A4-A0DE48A48D83}"/>
                </a:ext>
              </a:extLst>
            </p:cNvPr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85">
              <a:extLst>
                <a:ext uri="{FF2B5EF4-FFF2-40B4-BE49-F238E27FC236}">
                  <a16:creationId xmlns="" xmlns:a16="http://schemas.microsoft.com/office/drawing/2014/main" id="{9BF6918C-C712-4720-BAE1-BC903762E4EA}"/>
                </a:ext>
              </a:extLst>
            </p:cNvPr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79">
            <a:extLst>
              <a:ext uri="{FF2B5EF4-FFF2-40B4-BE49-F238E27FC236}">
                <a16:creationId xmlns="" xmlns:a16="http://schemas.microsoft.com/office/drawing/2014/main" id="{67D86CCE-B83C-4081-A9A7-5135B135F6A0}"/>
              </a:ext>
            </a:extLst>
          </p:cNvPr>
          <p:cNvGrpSpPr/>
          <p:nvPr/>
        </p:nvGrpSpPr>
        <p:grpSpPr>
          <a:xfrm>
            <a:off x="3533099" y="2858070"/>
            <a:ext cx="1188000" cy="1080000"/>
            <a:chOff x="5164627" y="1804365"/>
            <a:chExt cx="1505319" cy="1297689"/>
          </a:xfrm>
        </p:grpSpPr>
        <p:sp>
          <p:nvSpPr>
            <p:cNvPr id="22" name="梯形 80">
              <a:extLst>
                <a:ext uri="{FF2B5EF4-FFF2-40B4-BE49-F238E27FC236}">
                  <a16:creationId xmlns="" xmlns:a16="http://schemas.microsoft.com/office/drawing/2014/main" id="{FB2D9645-4DB6-4C79-91C0-109A169EE80D}"/>
                </a:ext>
              </a:extLst>
            </p:cNvPr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3" name="六边形 81">
              <a:extLst>
                <a:ext uri="{FF2B5EF4-FFF2-40B4-BE49-F238E27FC236}">
                  <a16:creationId xmlns="" xmlns:a16="http://schemas.microsoft.com/office/drawing/2014/main" id="{1A012B18-193B-478B-A59F-05FFCB41D6B2}"/>
                </a:ext>
              </a:extLst>
            </p:cNvPr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82">
              <a:extLst>
                <a:ext uri="{FF2B5EF4-FFF2-40B4-BE49-F238E27FC236}">
                  <a16:creationId xmlns="" xmlns:a16="http://schemas.microsoft.com/office/drawing/2014/main" id="{BA64DA21-F7E0-466A-961C-7B2ADE6C45E1}"/>
                </a:ext>
              </a:extLst>
            </p:cNvPr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5" name="梯形 83">
              <a:extLst>
                <a:ext uri="{FF2B5EF4-FFF2-40B4-BE49-F238E27FC236}">
                  <a16:creationId xmlns="" xmlns:a16="http://schemas.microsoft.com/office/drawing/2014/main" id="{BBB5EB76-2F42-4138-9B91-455CD9022883}"/>
                </a:ext>
              </a:extLst>
            </p:cNvPr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6" name="梯形 71">
              <a:extLst>
                <a:ext uri="{FF2B5EF4-FFF2-40B4-BE49-F238E27FC236}">
                  <a16:creationId xmlns="" xmlns:a16="http://schemas.microsoft.com/office/drawing/2014/main" id="{17E04DDF-3041-45F8-AA99-D76ED84FEC46}"/>
                </a:ext>
              </a:extLst>
            </p:cNvPr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85">
              <a:extLst>
                <a:ext uri="{FF2B5EF4-FFF2-40B4-BE49-F238E27FC236}">
                  <a16:creationId xmlns="" xmlns:a16="http://schemas.microsoft.com/office/drawing/2014/main" id="{7287D8EB-3046-48D9-8512-23B29D115202}"/>
                </a:ext>
              </a:extLst>
            </p:cNvPr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79">
            <a:extLst>
              <a:ext uri="{FF2B5EF4-FFF2-40B4-BE49-F238E27FC236}">
                <a16:creationId xmlns="" xmlns:a16="http://schemas.microsoft.com/office/drawing/2014/main" id="{A23116EA-20E2-4B86-87B5-6CBAF0F5EFAD}"/>
              </a:ext>
            </a:extLst>
          </p:cNvPr>
          <p:cNvGrpSpPr/>
          <p:nvPr/>
        </p:nvGrpSpPr>
        <p:grpSpPr>
          <a:xfrm>
            <a:off x="4449668" y="2333564"/>
            <a:ext cx="1188000" cy="1080000"/>
            <a:chOff x="5164627" y="1804365"/>
            <a:chExt cx="1505319" cy="1297689"/>
          </a:xfrm>
        </p:grpSpPr>
        <p:sp>
          <p:nvSpPr>
            <p:cNvPr id="29" name="梯形 80">
              <a:extLst>
                <a:ext uri="{FF2B5EF4-FFF2-40B4-BE49-F238E27FC236}">
                  <a16:creationId xmlns="" xmlns:a16="http://schemas.microsoft.com/office/drawing/2014/main" id="{1E5E5301-F16C-480B-83E3-358224026829}"/>
                </a:ext>
              </a:extLst>
            </p:cNvPr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0" name="六边形 81">
              <a:extLst>
                <a:ext uri="{FF2B5EF4-FFF2-40B4-BE49-F238E27FC236}">
                  <a16:creationId xmlns="" xmlns:a16="http://schemas.microsoft.com/office/drawing/2014/main" id="{03FC2A4F-8C9A-4167-9E79-F34783F73B0B}"/>
                </a:ext>
              </a:extLst>
            </p:cNvPr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82">
              <a:extLst>
                <a:ext uri="{FF2B5EF4-FFF2-40B4-BE49-F238E27FC236}">
                  <a16:creationId xmlns="" xmlns:a16="http://schemas.microsoft.com/office/drawing/2014/main" id="{AF331111-3AE6-4AAE-971E-82238E8BCD95}"/>
                </a:ext>
              </a:extLst>
            </p:cNvPr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2" name="梯形 83">
              <a:extLst>
                <a:ext uri="{FF2B5EF4-FFF2-40B4-BE49-F238E27FC236}">
                  <a16:creationId xmlns="" xmlns:a16="http://schemas.microsoft.com/office/drawing/2014/main" id="{E80EF1D4-72DE-4FAA-BDA7-6E6AE86D6030}"/>
                </a:ext>
              </a:extLst>
            </p:cNvPr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3" name="梯形 71">
              <a:extLst>
                <a:ext uri="{FF2B5EF4-FFF2-40B4-BE49-F238E27FC236}">
                  <a16:creationId xmlns="" xmlns:a16="http://schemas.microsoft.com/office/drawing/2014/main" id="{1F3EDCF7-58A0-4965-A95B-0677D6A6DBA6}"/>
                </a:ext>
              </a:extLst>
            </p:cNvPr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85">
              <a:extLst>
                <a:ext uri="{FF2B5EF4-FFF2-40B4-BE49-F238E27FC236}">
                  <a16:creationId xmlns="" xmlns:a16="http://schemas.microsoft.com/office/drawing/2014/main" id="{FF538A96-55B1-4AAF-A571-A3DC68FC0559}"/>
                </a:ext>
              </a:extLst>
            </p:cNvPr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组合 79">
            <a:extLst>
              <a:ext uri="{FF2B5EF4-FFF2-40B4-BE49-F238E27FC236}">
                <a16:creationId xmlns="" xmlns:a16="http://schemas.microsoft.com/office/drawing/2014/main" id="{97FE0E49-E663-4197-9162-97E59B05F53D}"/>
              </a:ext>
            </a:extLst>
          </p:cNvPr>
          <p:cNvGrpSpPr/>
          <p:nvPr/>
        </p:nvGrpSpPr>
        <p:grpSpPr>
          <a:xfrm>
            <a:off x="3534822" y="3933122"/>
            <a:ext cx="1188000" cy="1080000"/>
            <a:chOff x="5164627" y="1804365"/>
            <a:chExt cx="1505319" cy="1297689"/>
          </a:xfrm>
        </p:grpSpPr>
        <p:sp>
          <p:nvSpPr>
            <p:cNvPr id="36" name="梯形 80">
              <a:extLst>
                <a:ext uri="{FF2B5EF4-FFF2-40B4-BE49-F238E27FC236}">
                  <a16:creationId xmlns="" xmlns:a16="http://schemas.microsoft.com/office/drawing/2014/main" id="{51E29CE9-B282-427E-9F59-FD1217371F84}"/>
                </a:ext>
              </a:extLst>
            </p:cNvPr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7" name="六边形 81">
              <a:extLst>
                <a:ext uri="{FF2B5EF4-FFF2-40B4-BE49-F238E27FC236}">
                  <a16:creationId xmlns="" xmlns:a16="http://schemas.microsoft.com/office/drawing/2014/main" id="{2BF13C32-757E-40CB-8990-7CAAC2EB8210}"/>
                </a:ext>
              </a:extLst>
            </p:cNvPr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82">
              <a:extLst>
                <a:ext uri="{FF2B5EF4-FFF2-40B4-BE49-F238E27FC236}">
                  <a16:creationId xmlns="" xmlns:a16="http://schemas.microsoft.com/office/drawing/2014/main" id="{21A057E6-76E8-42AA-99BC-D15BB1A73F38}"/>
                </a:ext>
              </a:extLst>
            </p:cNvPr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9" name="梯形 83">
              <a:extLst>
                <a:ext uri="{FF2B5EF4-FFF2-40B4-BE49-F238E27FC236}">
                  <a16:creationId xmlns="" xmlns:a16="http://schemas.microsoft.com/office/drawing/2014/main" id="{70701481-A6EE-4EF2-B351-D419C6DC4F7E}"/>
                </a:ext>
              </a:extLst>
            </p:cNvPr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0" name="梯形 71">
              <a:extLst>
                <a:ext uri="{FF2B5EF4-FFF2-40B4-BE49-F238E27FC236}">
                  <a16:creationId xmlns="" xmlns:a16="http://schemas.microsoft.com/office/drawing/2014/main" id="{E90631EA-D0F0-4D2C-8772-ED04EF4C2E92}"/>
                </a:ext>
              </a:extLst>
            </p:cNvPr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1" name="任意多边形 85">
              <a:extLst>
                <a:ext uri="{FF2B5EF4-FFF2-40B4-BE49-F238E27FC236}">
                  <a16:creationId xmlns="" xmlns:a16="http://schemas.microsoft.com/office/drawing/2014/main" id="{D7F1BB0F-17BE-4F22-AEF2-63B3B6AF32E5}"/>
                </a:ext>
              </a:extLst>
            </p:cNvPr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组合 79">
            <a:extLst>
              <a:ext uri="{FF2B5EF4-FFF2-40B4-BE49-F238E27FC236}">
                <a16:creationId xmlns="" xmlns:a16="http://schemas.microsoft.com/office/drawing/2014/main" id="{035CBBCB-1ADE-434F-AF1E-11FDC1C53D29}"/>
              </a:ext>
            </a:extLst>
          </p:cNvPr>
          <p:cNvGrpSpPr/>
          <p:nvPr/>
        </p:nvGrpSpPr>
        <p:grpSpPr>
          <a:xfrm>
            <a:off x="4461939" y="3405106"/>
            <a:ext cx="1188000" cy="1080000"/>
            <a:chOff x="5164627" y="1804365"/>
            <a:chExt cx="1505319" cy="1297689"/>
          </a:xfrm>
        </p:grpSpPr>
        <p:sp>
          <p:nvSpPr>
            <p:cNvPr id="43" name="梯形 80">
              <a:extLst>
                <a:ext uri="{FF2B5EF4-FFF2-40B4-BE49-F238E27FC236}">
                  <a16:creationId xmlns="" xmlns:a16="http://schemas.microsoft.com/office/drawing/2014/main" id="{423D895E-644D-4B47-8398-69488266B4C7}"/>
                </a:ext>
              </a:extLst>
            </p:cNvPr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4" name="六边形 81">
              <a:extLst>
                <a:ext uri="{FF2B5EF4-FFF2-40B4-BE49-F238E27FC236}">
                  <a16:creationId xmlns="" xmlns:a16="http://schemas.microsoft.com/office/drawing/2014/main" id="{CAA71F1D-F2FB-4516-AA94-255DF3F878BC}"/>
                </a:ext>
              </a:extLst>
            </p:cNvPr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82">
              <a:extLst>
                <a:ext uri="{FF2B5EF4-FFF2-40B4-BE49-F238E27FC236}">
                  <a16:creationId xmlns="" xmlns:a16="http://schemas.microsoft.com/office/drawing/2014/main" id="{5DFC0F72-F16E-4B5C-B4B2-D4607DA83471}"/>
                </a:ext>
              </a:extLst>
            </p:cNvPr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6" name="梯形 83">
              <a:extLst>
                <a:ext uri="{FF2B5EF4-FFF2-40B4-BE49-F238E27FC236}">
                  <a16:creationId xmlns="" xmlns:a16="http://schemas.microsoft.com/office/drawing/2014/main" id="{1F6F3224-127C-4F64-8C0C-4D59A45814E7}"/>
                </a:ext>
              </a:extLst>
            </p:cNvPr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7" name="梯形 71">
              <a:extLst>
                <a:ext uri="{FF2B5EF4-FFF2-40B4-BE49-F238E27FC236}">
                  <a16:creationId xmlns="" xmlns:a16="http://schemas.microsoft.com/office/drawing/2014/main" id="{F10CE8D6-DCED-4FBB-B4F2-6347FB1B1A4F}"/>
                </a:ext>
              </a:extLst>
            </p:cNvPr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8" name="任意多边形 85">
              <a:extLst>
                <a:ext uri="{FF2B5EF4-FFF2-40B4-BE49-F238E27FC236}">
                  <a16:creationId xmlns="" xmlns:a16="http://schemas.microsoft.com/office/drawing/2014/main" id="{E4786F83-F7EC-4E79-925C-F98A6D12FE1D}"/>
                </a:ext>
              </a:extLst>
            </p:cNvPr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56" name="六边形 57">
            <a:extLst>
              <a:ext uri="{FF2B5EF4-FFF2-40B4-BE49-F238E27FC236}">
                <a16:creationId xmlns="" xmlns:a16="http://schemas.microsoft.com/office/drawing/2014/main" id="{B407C1F2-80C0-4144-A898-C1F071BC4326}"/>
              </a:ext>
            </a:extLst>
          </p:cNvPr>
          <p:cNvSpPr/>
          <p:nvPr/>
        </p:nvSpPr>
        <p:spPr>
          <a:xfrm>
            <a:off x="3751330" y="2014650"/>
            <a:ext cx="768641" cy="659396"/>
          </a:xfrm>
          <a:prstGeom prst="hexagon">
            <a:avLst/>
          </a:prstGeom>
          <a:solidFill>
            <a:srgbClr val="663A77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grpSp>
        <p:nvGrpSpPr>
          <p:cNvPr id="61" name="组合 66">
            <a:extLst>
              <a:ext uri="{FF2B5EF4-FFF2-40B4-BE49-F238E27FC236}">
                <a16:creationId xmlns="" xmlns:a16="http://schemas.microsoft.com/office/drawing/2014/main" id="{5E50386C-FA9D-44A9-AB7C-45FE851527D1}"/>
              </a:ext>
            </a:extLst>
          </p:cNvPr>
          <p:cNvGrpSpPr/>
          <p:nvPr/>
        </p:nvGrpSpPr>
        <p:grpSpPr>
          <a:xfrm>
            <a:off x="3706516" y="3051340"/>
            <a:ext cx="844150" cy="703782"/>
            <a:chOff x="6596686" y="3974251"/>
            <a:chExt cx="1010966" cy="853177"/>
          </a:xfrm>
        </p:grpSpPr>
        <p:sp>
          <p:nvSpPr>
            <p:cNvPr id="62" name="六边形 67">
              <a:extLst>
                <a:ext uri="{FF2B5EF4-FFF2-40B4-BE49-F238E27FC236}">
                  <a16:creationId xmlns="" xmlns:a16="http://schemas.microsoft.com/office/drawing/2014/main" id="{0F24A5AC-0423-42B7-A64A-4F6F02AD34CC}"/>
                </a:ext>
              </a:extLst>
            </p:cNvPr>
            <p:cNvSpPr/>
            <p:nvPr/>
          </p:nvSpPr>
          <p:spPr>
            <a:xfrm>
              <a:off x="6614230" y="3974251"/>
              <a:ext cx="978537" cy="843565"/>
            </a:xfrm>
            <a:prstGeom prst="hexagon">
              <a:avLst/>
            </a:prstGeom>
            <a:solidFill>
              <a:srgbClr val="C65885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3" name="文本框 50">
              <a:extLst>
                <a:ext uri="{FF2B5EF4-FFF2-40B4-BE49-F238E27FC236}">
                  <a16:creationId xmlns="" xmlns:a16="http://schemas.microsoft.com/office/drawing/2014/main" id="{7800D1F1-889E-4E58-91B6-E2C16B1058FE}"/>
                </a:ext>
              </a:extLst>
            </p:cNvPr>
            <p:cNvSpPr txBox="1"/>
            <p:nvPr/>
          </p:nvSpPr>
          <p:spPr>
            <a:xfrm>
              <a:off x="6596686" y="4118520"/>
              <a:ext cx="1010966" cy="70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ea typeface="时尚中黑简体" panose="01010104010101010101" pitchFamily="2" charset="-122"/>
              </a:endParaRPr>
            </a:p>
          </p:txBody>
        </p:sp>
      </p:grpSp>
      <p:sp>
        <p:nvSpPr>
          <p:cNvPr id="64" name="六边形 57">
            <a:extLst>
              <a:ext uri="{FF2B5EF4-FFF2-40B4-BE49-F238E27FC236}">
                <a16:creationId xmlns="" xmlns:a16="http://schemas.microsoft.com/office/drawing/2014/main" id="{9432060E-F090-4BF7-A948-4A0680E12CAD}"/>
              </a:ext>
            </a:extLst>
          </p:cNvPr>
          <p:cNvSpPr/>
          <p:nvPr/>
        </p:nvSpPr>
        <p:spPr>
          <a:xfrm>
            <a:off x="4665835" y="3602969"/>
            <a:ext cx="768641" cy="659396"/>
          </a:xfrm>
          <a:prstGeom prst="hexagon">
            <a:avLst/>
          </a:prstGeom>
          <a:solidFill>
            <a:srgbClr val="663A77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5" name="Прямокутник 64">
            <a:extLst>
              <a:ext uri="{FF2B5EF4-FFF2-40B4-BE49-F238E27FC236}">
                <a16:creationId xmlns="" xmlns:a16="http://schemas.microsoft.com/office/drawing/2014/main" id="{464C3453-2066-4CD2-9942-C3281876A8CF}"/>
              </a:ext>
            </a:extLst>
          </p:cNvPr>
          <p:cNvSpPr/>
          <p:nvPr/>
        </p:nvSpPr>
        <p:spPr>
          <a:xfrm>
            <a:off x="641606" y="5598978"/>
            <a:ext cx="8368766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zh-CN" sz="1800" b="1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Оцінка сучасного стану </a:t>
            </a:r>
            <a:endParaRPr lang="en-US" altLang="zh-CN" sz="1800" b="1" dirty="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uk-UA" altLang="zh-CN" sz="1800" b="1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та перспектив виробництва продукції тваринництва </a:t>
            </a:r>
            <a:endParaRPr lang="en-US" altLang="zh-CN" sz="1800" b="1" dirty="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uk-UA" altLang="zh-CN" sz="1800" b="1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в сільськогосподарських виробничих кооперативах</a:t>
            </a:r>
            <a:endParaRPr lang="uk-UA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6" name="组合 29">
            <a:extLst>
              <a:ext uri="{FF2B5EF4-FFF2-40B4-BE49-F238E27FC236}">
                <a16:creationId xmlns="" xmlns:a16="http://schemas.microsoft.com/office/drawing/2014/main" id="{9B19E805-D7C5-40AE-8907-6A1E84075AFE}"/>
              </a:ext>
            </a:extLst>
          </p:cNvPr>
          <p:cNvGrpSpPr/>
          <p:nvPr/>
        </p:nvGrpSpPr>
        <p:grpSpPr>
          <a:xfrm>
            <a:off x="35496" y="5420049"/>
            <a:ext cx="1431229" cy="1301117"/>
            <a:chOff x="3978461" y="2452512"/>
            <a:chExt cx="1505319" cy="1297689"/>
          </a:xfrm>
        </p:grpSpPr>
        <p:sp>
          <p:nvSpPr>
            <p:cNvPr id="67" name="梯形 30">
              <a:extLst>
                <a:ext uri="{FF2B5EF4-FFF2-40B4-BE49-F238E27FC236}">
                  <a16:creationId xmlns="" xmlns:a16="http://schemas.microsoft.com/office/drawing/2014/main" id="{1AC4726B-2E7A-4047-A8F7-BDDB022AE1C4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8" name="六边形 31">
              <a:extLst>
                <a:ext uri="{FF2B5EF4-FFF2-40B4-BE49-F238E27FC236}">
                  <a16:creationId xmlns="" xmlns:a16="http://schemas.microsoft.com/office/drawing/2014/main" id="{47E1FB98-40F3-4106-AF8E-0785691D59FB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9" name="任意多边形 32">
              <a:extLst>
                <a:ext uri="{FF2B5EF4-FFF2-40B4-BE49-F238E27FC236}">
                  <a16:creationId xmlns="" xmlns:a16="http://schemas.microsoft.com/office/drawing/2014/main" id="{4E1CC856-56E2-48EB-B7DE-21FB0D7393EC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0" name="梯形 71">
              <a:extLst>
                <a:ext uri="{FF2B5EF4-FFF2-40B4-BE49-F238E27FC236}">
                  <a16:creationId xmlns="" xmlns:a16="http://schemas.microsoft.com/office/drawing/2014/main" id="{2EA4C195-95C8-4804-BFFF-309860C1BA7C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1" name="任意多边形 34">
              <a:extLst>
                <a:ext uri="{FF2B5EF4-FFF2-40B4-BE49-F238E27FC236}">
                  <a16:creationId xmlns="" xmlns:a16="http://schemas.microsoft.com/office/drawing/2014/main" id="{60A5A0AC-2092-4D0B-8619-40B7F00B3271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2" name="梯形 35">
              <a:extLst>
                <a:ext uri="{FF2B5EF4-FFF2-40B4-BE49-F238E27FC236}">
                  <a16:creationId xmlns="" xmlns:a16="http://schemas.microsoft.com/office/drawing/2014/main" id="{E1E5AF57-A67D-4A41-B0D7-A241DA289620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73" name="六边形 37">
            <a:extLst>
              <a:ext uri="{FF2B5EF4-FFF2-40B4-BE49-F238E27FC236}">
                <a16:creationId xmlns="" xmlns:a16="http://schemas.microsoft.com/office/drawing/2014/main" id="{403AA5F3-0F8D-4DAF-8ACD-DEC89DE1D430}"/>
              </a:ext>
            </a:extLst>
          </p:cNvPr>
          <p:cNvSpPr/>
          <p:nvPr/>
        </p:nvSpPr>
        <p:spPr>
          <a:xfrm>
            <a:off x="252447" y="5616028"/>
            <a:ext cx="1041679" cy="897339"/>
          </a:xfrm>
          <a:prstGeom prst="hexagon">
            <a:avLst/>
          </a:prstGeom>
          <a:solidFill>
            <a:srgbClr val="FF0000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4" name="TextBox 20">
            <a:extLst>
              <a:ext uri="{FF2B5EF4-FFF2-40B4-BE49-F238E27FC236}">
                <a16:creationId xmlns="" xmlns:a16="http://schemas.microsoft.com/office/drawing/2014/main" id="{3BA30E19-C881-4270-B429-18ECC8F6368D}"/>
              </a:ext>
            </a:extLst>
          </p:cNvPr>
          <p:cNvSpPr txBox="1"/>
          <p:nvPr/>
        </p:nvSpPr>
        <p:spPr>
          <a:xfrm>
            <a:off x="340196" y="5695365"/>
            <a:ext cx="8559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ea typeface="微软雅黑" pitchFamily="34" charset="-122"/>
              </a:rPr>
              <a:t>New</a:t>
            </a:r>
          </a:p>
          <a:p>
            <a:pPr algn="ctr"/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ea typeface="微软雅黑" pitchFamily="34" charset="-122"/>
              </a:rPr>
              <a:t>2021</a:t>
            </a:r>
            <a:endParaRPr lang="zh-CN" altLang="en-US" sz="2400" b="1" i="1" dirty="0">
              <a:solidFill>
                <a:schemeClr val="bg1">
                  <a:lumMod val="95000"/>
                </a:schemeClr>
              </a:solidFill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CADFF3-AF84-4042-BFBA-1184BB06C53A}"/>
              </a:ext>
            </a:extLst>
          </p:cNvPr>
          <p:cNvSpPr txBox="1"/>
          <p:nvPr/>
        </p:nvSpPr>
        <p:spPr>
          <a:xfrm>
            <a:off x="1299592" y="94835"/>
            <a:ext cx="7574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Constantia" pitchFamily="18" charset="0"/>
              </a:rPr>
              <a:t>Науково-практичні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видання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чинних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нормативних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матеріалів</a:t>
            </a:r>
            <a:r>
              <a:rPr lang="ru-RU" sz="2400" b="1" dirty="0">
                <a:latin typeface="Constantia" pitchFamily="18" charset="0"/>
              </a:rPr>
              <a:t> в </a:t>
            </a:r>
            <a:r>
              <a:rPr lang="ru-RU" sz="2400" b="1" dirty="0" err="1">
                <a:latin typeface="Constantia" pitchFamily="18" charset="0"/>
              </a:rPr>
              <a:t>галузі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рослинництва</a:t>
            </a:r>
            <a:endParaRPr lang="ru-RU" sz="2400" b="1" dirty="0">
              <a:latin typeface="Constantia" pitchFamily="18" charset="0"/>
            </a:endParaRPr>
          </a:p>
        </p:txBody>
      </p:sp>
      <p:sp>
        <p:nvSpPr>
          <p:cNvPr id="76" name="Прямоугольник 12">
            <a:extLst>
              <a:ext uri="{FF2B5EF4-FFF2-40B4-BE49-F238E27FC236}">
                <a16:creationId xmlns="" xmlns:a16="http://schemas.microsoft.com/office/drawing/2014/main" id="{6CBDBA94-E153-4B4F-9272-C9B6EDCAD259}"/>
              </a:ext>
            </a:extLst>
          </p:cNvPr>
          <p:cNvSpPr/>
          <p:nvPr/>
        </p:nvSpPr>
        <p:spPr>
          <a:xfrm>
            <a:off x="2091834" y="1102499"/>
            <a:ext cx="597666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/>
            <a:r>
              <a:rPr lang="uk-UA" i="1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Норми продуктивності і витрати палива на:</a:t>
            </a:r>
            <a:endParaRPr lang="ru-RU" i="1" dirty="0">
              <a:solidFill>
                <a:srgbClr val="FF0000"/>
              </a:solidFill>
            </a:endParaRPr>
          </a:p>
        </p:txBody>
      </p:sp>
      <p:graphicFrame>
        <p:nvGraphicFramePr>
          <p:cNvPr id="77" name="Схема 76">
            <a:extLst>
              <a:ext uri="{FF2B5EF4-FFF2-40B4-BE49-F238E27FC236}">
                <a16:creationId xmlns="" xmlns:a16="http://schemas.microsoft.com/office/drawing/2014/main" id="{D37B7140-2179-4A1C-B429-FE0ED2E8C45B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70558283"/>
              </p:ext>
            </p:extLst>
          </p:nvPr>
        </p:nvGraphicFramePr>
        <p:xfrm>
          <a:off x="597404" y="1653111"/>
          <a:ext cx="8277078" cy="516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55687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CADFF3-AF84-4042-BFBA-1184BB06C53A}"/>
              </a:ext>
            </a:extLst>
          </p:cNvPr>
          <p:cNvSpPr txBox="1"/>
          <p:nvPr/>
        </p:nvSpPr>
        <p:spPr>
          <a:xfrm>
            <a:off x="1299592" y="94835"/>
            <a:ext cx="7808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Constantia" pitchFamily="18" charset="0"/>
              </a:rPr>
              <a:t>Науково-практичні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видання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чинних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нормативних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матеріалів</a:t>
            </a:r>
            <a:r>
              <a:rPr lang="ru-RU" sz="2400" b="1" dirty="0">
                <a:latin typeface="Constantia" pitchFamily="18" charset="0"/>
              </a:rPr>
              <a:t> в </a:t>
            </a:r>
            <a:r>
              <a:rPr lang="ru-RU" sz="2400" b="1" dirty="0" err="1">
                <a:latin typeface="Constantia" pitchFamily="18" charset="0"/>
              </a:rPr>
              <a:t>обслуговуючих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 err="1">
                <a:latin typeface="Constantia" pitchFamily="18" charset="0"/>
              </a:rPr>
              <a:t>галузях</a:t>
            </a:r>
            <a:endParaRPr lang="ru-RU" sz="2400" b="1" dirty="0">
              <a:latin typeface="Constantia" pitchFamily="18" charset="0"/>
            </a:endParaRPr>
          </a:p>
        </p:txBody>
      </p:sp>
      <p:sp>
        <p:nvSpPr>
          <p:cNvPr id="76" name="Прямоугольник 12">
            <a:extLst>
              <a:ext uri="{FF2B5EF4-FFF2-40B4-BE49-F238E27FC236}">
                <a16:creationId xmlns="" xmlns:a16="http://schemas.microsoft.com/office/drawing/2014/main" id="{6CBDBA94-E153-4B4F-9272-C9B6EDCAD259}"/>
              </a:ext>
            </a:extLst>
          </p:cNvPr>
          <p:cNvSpPr/>
          <p:nvPr/>
        </p:nvSpPr>
        <p:spPr>
          <a:xfrm>
            <a:off x="3851920" y="1103727"/>
            <a:ext cx="2264142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/>
            <a:r>
              <a:rPr lang="uk-UA" i="1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Норми часу на:</a:t>
            </a:r>
            <a:endParaRPr lang="ru-RU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21720409-3091-4579-8532-BE39061788B1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537347108"/>
              </p:ext>
            </p:extLst>
          </p:nvPr>
        </p:nvGraphicFramePr>
        <p:xfrm>
          <a:off x="214282" y="1571612"/>
          <a:ext cx="867819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415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252165" y="2345608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8" name="Скругленный прямоугольник 22">
            <a:extLst>
              <a:ext uri="{FF2B5EF4-FFF2-40B4-BE49-F238E27FC236}">
                <a16:creationId xmlns="" xmlns:a16="http://schemas.microsoft.com/office/drawing/2014/main" id="{F21EE021-2414-47BA-BFE2-58E63C2B3114}"/>
              </a:ext>
            </a:extLst>
          </p:cNvPr>
          <p:cNvSpPr/>
          <p:nvPr/>
        </p:nvSpPr>
        <p:spPr>
          <a:xfrm>
            <a:off x="1475656" y="643258"/>
            <a:ext cx="7008068" cy="957175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r>
              <a:rPr lang="uk-UA" sz="2400" b="1" dirty="0">
                <a:ln w="0"/>
                <a:solidFill>
                  <a:schemeClr val="tx1"/>
                </a:solidFill>
              </a:rPr>
              <a:t>Наукові дослідження відділу харчових технологій</a:t>
            </a:r>
          </a:p>
          <a:p>
            <a:pPr algn="ctr">
              <a:defRPr/>
            </a:pPr>
            <a:r>
              <a:rPr lang="uk-UA" sz="2400" b="1" dirty="0">
                <a:ln w="0"/>
                <a:solidFill>
                  <a:schemeClr val="tx1"/>
                </a:solidFill>
              </a:rPr>
              <a:t> охоплено 6 галузей:</a:t>
            </a:r>
          </a:p>
        </p:txBody>
      </p:sp>
      <p:sp>
        <p:nvSpPr>
          <p:cNvPr id="9" name="Скругленный прямоугольник 24">
            <a:extLst>
              <a:ext uri="{FF2B5EF4-FFF2-40B4-BE49-F238E27FC236}">
                <a16:creationId xmlns="" xmlns:a16="http://schemas.microsoft.com/office/drawing/2014/main" id="{F7B29989-5C0E-4CC3-B9F1-6D3BFD27AA99}"/>
              </a:ext>
            </a:extLst>
          </p:cNvPr>
          <p:cNvSpPr/>
          <p:nvPr/>
        </p:nvSpPr>
        <p:spPr>
          <a:xfrm>
            <a:off x="3779912" y="1700808"/>
            <a:ext cx="5041900" cy="495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endParaRPr lang="uk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itchFamily="18" charset="0"/>
            </a:endParaRPr>
          </a:p>
          <a:p>
            <a:pPr algn="ctr">
              <a:defRPr/>
            </a:pPr>
            <a:r>
              <a:rPr lang="uk-UA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Times New Roman" pitchFamily="18" charset="0"/>
              </a:rPr>
              <a:t>Молочна</a:t>
            </a:r>
          </a:p>
          <a:p>
            <a:pPr algn="ctr">
              <a:defRPr/>
            </a:pP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itchFamily="18" charset="0"/>
              </a:rPr>
              <a:t> </a:t>
            </a:r>
          </a:p>
        </p:txBody>
      </p:sp>
      <p:sp>
        <p:nvSpPr>
          <p:cNvPr id="10" name="Скругленный прямоугольник 25">
            <a:extLst>
              <a:ext uri="{FF2B5EF4-FFF2-40B4-BE49-F238E27FC236}">
                <a16:creationId xmlns="" xmlns:a16="http://schemas.microsoft.com/office/drawing/2014/main" id="{77FD114F-7B46-4FE5-A306-6A592B6AE312}"/>
              </a:ext>
            </a:extLst>
          </p:cNvPr>
          <p:cNvSpPr/>
          <p:nvPr/>
        </p:nvSpPr>
        <p:spPr>
          <a:xfrm>
            <a:off x="3779912" y="2348508"/>
            <a:ext cx="5041900" cy="5032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r>
              <a:rPr lang="uk-UA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Times New Roman" pitchFamily="18" charset="0"/>
              </a:rPr>
              <a:t>М’ясна</a:t>
            </a:r>
          </a:p>
        </p:txBody>
      </p:sp>
      <p:sp>
        <p:nvSpPr>
          <p:cNvPr id="11" name="Скругленный прямоугольник 26">
            <a:extLst>
              <a:ext uri="{FF2B5EF4-FFF2-40B4-BE49-F238E27FC236}">
                <a16:creationId xmlns="" xmlns:a16="http://schemas.microsoft.com/office/drawing/2014/main" id="{64FCCBB8-43C4-45DE-9C1F-757BCE00416C}"/>
              </a:ext>
            </a:extLst>
          </p:cNvPr>
          <p:cNvSpPr/>
          <p:nvPr/>
        </p:nvSpPr>
        <p:spPr>
          <a:xfrm>
            <a:off x="3779912" y="3067646"/>
            <a:ext cx="5041900" cy="5762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r>
              <a:rPr lang="uk-UA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Times New Roman" pitchFamily="18" charset="0"/>
              </a:rPr>
              <a:t>Плодоовочеконсервна</a:t>
            </a:r>
            <a:endParaRPr lang="uk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27">
            <a:extLst>
              <a:ext uri="{FF2B5EF4-FFF2-40B4-BE49-F238E27FC236}">
                <a16:creationId xmlns="" xmlns:a16="http://schemas.microsoft.com/office/drawing/2014/main" id="{646756BD-752B-4CB1-B67A-E74D5B55E38D}"/>
              </a:ext>
            </a:extLst>
          </p:cNvPr>
          <p:cNvSpPr/>
          <p:nvPr/>
        </p:nvSpPr>
        <p:spPr>
          <a:xfrm>
            <a:off x="3779912" y="3859808"/>
            <a:ext cx="5041900" cy="5762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r>
              <a:rPr lang="uk-UA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Times New Roman" pitchFamily="18" charset="0"/>
              </a:rPr>
              <a:t>Хлібопекарська</a:t>
            </a:r>
          </a:p>
        </p:txBody>
      </p:sp>
      <p:sp>
        <p:nvSpPr>
          <p:cNvPr id="13" name="Скругленный прямоугольник 28">
            <a:extLst>
              <a:ext uri="{FF2B5EF4-FFF2-40B4-BE49-F238E27FC236}">
                <a16:creationId xmlns="" xmlns:a16="http://schemas.microsoft.com/office/drawing/2014/main" id="{B5E193C0-36BC-47EB-BCEA-FFE9AF43FD57}"/>
              </a:ext>
            </a:extLst>
          </p:cNvPr>
          <p:cNvSpPr/>
          <p:nvPr/>
        </p:nvSpPr>
        <p:spPr>
          <a:xfrm>
            <a:off x="3779912" y="4651971"/>
            <a:ext cx="5041900" cy="4968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r>
              <a:rPr lang="uk-UA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Борошномельно-круп’яна</a:t>
            </a:r>
          </a:p>
        </p:txBody>
      </p:sp>
      <p:sp>
        <p:nvSpPr>
          <p:cNvPr id="14" name="Скругленный прямоугольник 29">
            <a:extLst>
              <a:ext uri="{FF2B5EF4-FFF2-40B4-BE49-F238E27FC236}">
                <a16:creationId xmlns="" xmlns:a16="http://schemas.microsoft.com/office/drawing/2014/main" id="{9FAC9851-46AD-4330-8EA5-52FD859B1928}"/>
              </a:ext>
            </a:extLst>
          </p:cNvPr>
          <p:cNvSpPr/>
          <p:nvPr/>
        </p:nvSpPr>
        <p:spPr>
          <a:xfrm>
            <a:off x="3779912" y="5372696"/>
            <a:ext cx="5041900" cy="503237"/>
          </a:xfrm>
          <a:prstGeom prst="roundRect">
            <a:avLst>
              <a:gd name="adj" fmla="val 2233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365" tIns="46182" rIns="92365" bIns="46182" anchor="ctr"/>
          <a:lstStyle/>
          <a:p>
            <a:pPr algn="ctr">
              <a:defRPr/>
            </a:pPr>
            <a:r>
              <a:rPr lang="uk-UA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Times New Roman" pitchFamily="18" charset="0"/>
              </a:rPr>
              <a:t>Олійно-жирова</a:t>
            </a:r>
          </a:p>
        </p:txBody>
      </p:sp>
      <p:pic>
        <p:nvPicPr>
          <p:cNvPr id="15" name="Picture 23" descr="C:\Documents and Settings\user\Рабочий стол\Fw[2]_ Матеріали від Мариненка 9 жовтня. Дякую\проeкт_вiд_ЧНУ_28.09.2020\unnamed.jpg">
            <a:extLst>
              <a:ext uri="{FF2B5EF4-FFF2-40B4-BE49-F238E27FC236}">
                <a16:creationId xmlns="" xmlns:a16="http://schemas.microsoft.com/office/drawing/2014/main" id="{5A1958E1-7336-453E-9C4C-1AC9003A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70" y="2232285"/>
            <a:ext cx="32146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857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трілка: вліво-вправо 30">
            <a:extLst>
              <a:ext uri="{FF2B5EF4-FFF2-40B4-BE49-F238E27FC236}">
                <a16:creationId xmlns="" xmlns:a16="http://schemas.microsoft.com/office/drawing/2014/main" id="{0039EB24-B4C2-4D82-91F8-91DCBFA5EA07}"/>
              </a:ext>
            </a:extLst>
          </p:cNvPr>
          <p:cNvSpPr/>
          <p:nvPr/>
        </p:nvSpPr>
        <p:spPr>
          <a:xfrm>
            <a:off x="6607541" y="3151895"/>
            <a:ext cx="556747" cy="211187"/>
          </a:xfrm>
          <a:prstGeom prst="leftRightArrow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Стрілка: вліво-вправо 22">
            <a:extLst>
              <a:ext uri="{FF2B5EF4-FFF2-40B4-BE49-F238E27FC236}">
                <a16:creationId xmlns="" xmlns:a16="http://schemas.microsoft.com/office/drawing/2014/main" id="{B8F1BEA3-0836-4438-BC2C-24A3DAA821BD}"/>
              </a:ext>
            </a:extLst>
          </p:cNvPr>
          <p:cNvSpPr/>
          <p:nvPr/>
        </p:nvSpPr>
        <p:spPr>
          <a:xfrm>
            <a:off x="2207917" y="3154068"/>
            <a:ext cx="556747" cy="211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ілка: вліво-вправо 23">
            <a:extLst>
              <a:ext uri="{FF2B5EF4-FFF2-40B4-BE49-F238E27FC236}">
                <a16:creationId xmlns="" xmlns:a16="http://schemas.microsoft.com/office/drawing/2014/main" id="{56B48732-D56B-484D-ADD7-D860F9392CB0}"/>
              </a:ext>
            </a:extLst>
          </p:cNvPr>
          <p:cNvSpPr/>
          <p:nvPr/>
        </p:nvSpPr>
        <p:spPr>
          <a:xfrm>
            <a:off x="2199401" y="4414118"/>
            <a:ext cx="556747" cy="211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ілка: вліво-вправо 4">
            <a:extLst>
              <a:ext uri="{FF2B5EF4-FFF2-40B4-BE49-F238E27FC236}">
                <a16:creationId xmlns="" xmlns:a16="http://schemas.microsoft.com/office/drawing/2014/main" id="{5C737A44-5D5B-46C8-AD24-4FF7B4A0E464}"/>
              </a:ext>
            </a:extLst>
          </p:cNvPr>
          <p:cNvSpPr/>
          <p:nvPr/>
        </p:nvSpPr>
        <p:spPr>
          <a:xfrm>
            <a:off x="2207917" y="1849661"/>
            <a:ext cx="556747" cy="211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5">
            <a:extLst>
              <a:ext uri="{FF2B5EF4-FFF2-40B4-BE49-F238E27FC236}">
                <a16:creationId xmlns="" xmlns:a16="http://schemas.microsoft.com/office/drawing/2014/main" id="{09A06248-7A92-42A8-BF8E-A964892D1734}"/>
              </a:ext>
            </a:extLst>
          </p:cNvPr>
          <p:cNvSpPr/>
          <p:nvPr/>
        </p:nvSpPr>
        <p:spPr>
          <a:xfrm>
            <a:off x="351148" y="1434704"/>
            <a:ext cx="1856769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uk-UA" sz="1200" dirty="0">
                <a:solidFill>
                  <a:schemeClr val="tx1"/>
                </a:solidFill>
                <a:cs typeface="Times New Roman" pitchFamily="18" charset="0"/>
              </a:rPr>
              <a:t>Сільські території: соціально-економічного </a:t>
            </a:r>
            <a:r>
              <a:rPr lang="ru-RU" sz="1200" dirty="0">
                <a:solidFill>
                  <a:schemeClr val="tx1"/>
                </a:solidFill>
                <a:cs typeface="Times New Roman" pitchFamily="18" charset="0"/>
              </a:rPr>
              <a:t>стан</a:t>
            </a:r>
            <a:r>
              <a:rPr lang="uk-UA" sz="1200" dirty="0">
                <a:solidFill>
                  <a:schemeClr val="tx1"/>
                </a:solidFill>
                <a:cs typeface="Times New Roman" pitchFamily="18" charset="0"/>
              </a:rPr>
              <a:t> та перспективи розвитку</a:t>
            </a:r>
            <a:r>
              <a:rPr lang="ru-RU" sz="1200" dirty="0">
                <a:solidFill>
                  <a:schemeClr val="tx1"/>
                </a:solidFill>
                <a:cs typeface="Times New Roman" pitchFamily="18" charset="0"/>
              </a:rPr>
              <a:t>»</a:t>
            </a:r>
            <a:endParaRPr lang="uk-UA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="" xmlns:a16="http://schemas.microsoft.com/office/drawing/2014/main" id="{5428972E-A279-4999-A69F-35740AF705A1}"/>
              </a:ext>
            </a:extLst>
          </p:cNvPr>
          <p:cNvSpPr/>
          <p:nvPr/>
        </p:nvSpPr>
        <p:spPr>
          <a:xfrm>
            <a:off x="2764664" y="1436877"/>
            <a:ext cx="1856770" cy="11499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dirty="0">
              <a:cs typeface="Times New Roman" pitchFamily="18" charset="0"/>
            </a:endParaRPr>
          </a:p>
          <a:p>
            <a:pPr algn="ctr"/>
            <a:r>
              <a:rPr lang="uk-UA" sz="1200" dirty="0">
                <a:cs typeface="Times New Roman" pitchFamily="18" charset="0"/>
              </a:rPr>
              <a:t>«Формування паспорта сільської об’єднаної територіальної громади: методичні</a:t>
            </a:r>
            <a:r>
              <a:rPr lang="en-US" sz="1200" dirty="0">
                <a:cs typeface="Times New Roman" pitchFamily="18" charset="0"/>
              </a:rPr>
              <a:t> </a:t>
            </a:r>
            <a:r>
              <a:rPr lang="uk-UA" sz="1200" dirty="0">
                <a:cs typeface="Times New Roman" pitchFamily="18" charset="0"/>
              </a:rPr>
              <a:t>рекомендації»</a:t>
            </a:r>
            <a:endParaRPr lang="ru-RU" sz="1200" dirty="0">
              <a:cs typeface="Times New Roman" pitchFamily="18" charset="0"/>
            </a:endParaRPr>
          </a:p>
          <a:p>
            <a:pPr algn="ctr"/>
            <a:endParaRPr lang="uk-UA" sz="1400" dirty="0"/>
          </a:p>
        </p:txBody>
      </p:sp>
      <p:sp>
        <p:nvSpPr>
          <p:cNvPr id="10" name="Прямоугольник 7">
            <a:extLst>
              <a:ext uri="{FF2B5EF4-FFF2-40B4-BE49-F238E27FC236}">
                <a16:creationId xmlns="" xmlns:a16="http://schemas.microsoft.com/office/drawing/2014/main" id="{72B76DB5-0388-459E-B614-0173596C7A0E}"/>
              </a:ext>
            </a:extLst>
          </p:cNvPr>
          <p:cNvSpPr/>
          <p:nvPr/>
        </p:nvSpPr>
        <p:spPr>
          <a:xfrm>
            <a:off x="351148" y="2874864"/>
            <a:ext cx="1856769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sz="1200" dirty="0" err="1">
                <a:solidFill>
                  <a:schemeClr val="tx1"/>
                </a:solidFill>
                <a:cs typeface="Arial" pitchFamily="34" charset="0"/>
              </a:rPr>
              <a:t>Сучасний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стан </a:t>
            </a:r>
            <a:r>
              <a:rPr lang="ru-RU" sz="1200" dirty="0" err="1">
                <a:solidFill>
                  <a:schemeClr val="tx1"/>
                </a:solidFill>
                <a:cs typeface="Arial" pitchFamily="34" charset="0"/>
              </a:rPr>
              <a:t>соціально-економічного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cs typeface="Arial" pitchFamily="34" charset="0"/>
              </a:rPr>
              <a:t>розвитку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cs typeface="Arial" pitchFamily="34" charset="0"/>
              </a:rPr>
              <a:t>сільських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cs typeface="Arial" pitchFamily="34" charset="0"/>
              </a:rPr>
              <a:t>територій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uk-UA" sz="120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uk-UA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Прямоугольник 8">
            <a:extLst>
              <a:ext uri="{FF2B5EF4-FFF2-40B4-BE49-F238E27FC236}">
                <a16:creationId xmlns="" xmlns:a16="http://schemas.microsoft.com/office/drawing/2014/main" id="{BE7C0B3B-FBCC-4739-8F67-7BF7C6FA807C}"/>
              </a:ext>
            </a:extLst>
          </p:cNvPr>
          <p:cNvSpPr/>
          <p:nvPr/>
        </p:nvSpPr>
        <p:spPr>
          <a:xfrm>
            <a:off x="2764664" y="2874865"/>
            <a:ext cx="185677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Times New Roman" pitchFamily="18" charset="0"/>
              </a:rPr>
              <a:t>«</a:t>
            </a:r>
            <a:r>
              <a:rPr lang="uk-UA" sz="1200" dirty="0">
                <a:solidFill>
                  <a:schemeClr val="tx1"/>
                </a:solidFill>
                <a:cs typeface="Times New Roman" pitchFamily="18" charset="0"/>
              </a:rPr>
              <a:t>Розвиток сільських територій</a:t>
            </a:r>
            <a:r>
              <a:rPr lang="ru-RU" sz="1200" dirty="0">
                <a:solidFill>
                  <a:schemeClr val="tx1"/>
                </a:solidFill>
                <a:cs typeface="Times New Roman" pitchFamily="18" charset="0"/>
              </a:rPr>
              <a:t>»</a:t>
            </a:r>
            <a:endParaRPr lang="uk-UA" sz="1400" spc="-1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9">
            <a:extLst>
              <a:ext uri="{FF2B5EF4-FFF2-40B4-BE49-F238E27FC236}">
                <a16:creationId xmlns="" xmlns:a16="http://schemas.microsoft.com/office/drawing/2014/main" id="{8CA2434D-A9BD-4979-AC6D-47913BB342DF}"/>
              </a:ext>
            </a:extLst>
          </p:cNvPr>
          <p:cNvSpPr/>
          <p:nvPr/>
        </p:nvSpPr>
        <p:spPr>
          <a:xfrm>
            <a:off x="351148" y="4099000"/>
            <a:ext cx="1856769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uk-UA" sz="1200" dirty="0">
                <a:solidFill>
                  <a:schemeClr val="tx1"/>
                </a:solidFill>
                <a:cs typeface="Arial" pitchFamily="34" charset="0"/>
              </a:rPr>
              <a:t>Аналітичне дослідження соціально-економічного стану сільських територій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uk-UA" sz="1400" spc="-100" dirty="0">
              <a:cs typeface="Times New Roman" pitchFamily="18" charset="0"/>
            </a:endParaRPr>
          </a:p>
        </p:txBody>
      </p:sp>
      <p:sp>
        <p:nvSpPr>
          <p:cNvPr id="13" name="Прямоугольник 10">
            <a:extLst>
              <a:ext uri="{FF2B5EF4-FFF2-40B4-BE49-F238E27FC236}">
                <a16:creationId xmlns="" xmlns:a16="http://schemas.microsoft.com/office/drawing/2014/main" id="{2B61EB13-7825-4E1B-AEEE-D95E51E8C047}"/>
              </a:ext>
            </a:extLst>
          </p:cNvPr>
          <p:cNvSpPr/>
          <p:nvPr/>
        </p:nvSpPr>
        <p:spPr>
          <a:xfrm>
            <a:off x="2756148" y="4099000"/>
            <a:ext cx="1856770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Times New Roman" pitchFamily="18" charset="0"/>
              </a:rPr>
              <a:t>«</a:t>
            </a:r>
            <a:r>
              <a:rPr lang="uk-UA" sz="1200" dirty="0"/>
              <a:t>Сучасні</a:t>
            </a:r>
            <a:r>
              <a:rPr lang="uk-UA" sz="1200" b="1" dirty="0"/>
              <a:t> </a:t>
            </a:r>
            <a:r>
              <a:rPr lang="uk-UA" sz="1200" dirty="0"/>
              <a:t>тенденції соціально-економічного розвитку сільських населених пунктів України</a:t>
            </a:r>
            <a:r>
              <a:rPr lang="ru-RU" sz="1200" dirty="0">
                <a:solidFill>
                  <a:schemeClr val="tx1"/>
                </a:solidFill>
                <a:cs typeface="Times New Roman" pitchFamily="18" charset="0"/>
              </a:rPr>
              <a:t>»</a:t>
            </a:r>
            <a:r>
              <a:rPr lang="uk-UA" sz="1200" dirty="0">
                <a:solidFill>
                  <a:schemeClr val="tx1"/>
                </a:solidFill>
              </a:rPr>
              <a:t> </a:t>
            </a:r>
            <a:endParaRPr lang="uk-UA" sz="1400" spc="-100" dirty="0">
              <a:cs typeface="Times New Roman" pitchFamily="18" charset="0"/>
            </a:endParaRPr>
          </a:p>
        </p:txBody>
      </p:sp>
      <p:sp>
        <p:nvSpPr>
          <p:cNvPr id="20" name="Стрелка вниз 16">
            <a:extLst>
              <a:ext uri="{FF2B5EF4-FFF2-40B4-BE49-F238E27FC236}">
                <a16:creationId xmlns="" xmlns:a16="http://schemas.microsoft.com/office/drawing/2014/main" id="{0664DE68-0049-4C7D-986F-DF6FED487C2B}"/>
              </a:ext>
            </a:extLst>
          </p:cNvPr>
          <p:cNvSpPr/>
          <p:nvPr/>
        </p:nvSpPr>
        <p:spPr>
          <a:xfrm>
            <a:off x="2385021" y="1435871"/>
            <a:ext cx="194023" cy="36712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19">
            <a:extLst>
              <a:ext uri="{FF2B5EF4-FFF2-40B4-BE49-F238E27FC236}">
                <a16:creationId xmlns="" xmlns:a16="http://schemas.microsoft.com/office/drawing/2014/main" id="{673A3CED-09A2-42F0-9B9B-530A5ACC1882}"/>
              </a:ext>
            </a:extLst>
          </p:cNvPr>
          <p:cNvSpPr/>
          <p:nvPr/>
        </p:nvSpPr>
        <p:spPr>
          <a:xfrm>
            <a:off x="500034" y="285728"/>
            <a:ext cx="7786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576" lvl="0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Науково-дослідні роботи відділу</a:t>
            </a:r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R="36576" lvl="0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соціально-трудових відносин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5" name="Стрілка: вліво-вправо 24">
            <a:extLst>
              <a:ext uri="{FF2B5EF4-FFF2-40B4-BE49-F238E27FC236}">
                <a16:creationId xmlns="" xmlns:a16="http://schemas.microsoft.com/office/drawing/2014/main" id="{A0CF1386-7FF6-45FE-A2EB-1A98CDAD232A}"/>
              </a:ext>
            </a:extLst>
          </p:cNvPr>
          <p:cNvSpPr/>
          <p:nvPr/>
        </p:nvSpPr>
        <p:spPr>
          <a:xfrm>
            <a:off x="6607541" y="1847488"/>
            <a:ext cx="556747" cy="211187"/>
          </a:xfrm>
          <a:prstGeom prst="leftRightArrow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Прямоугольник 5">
            <a:extLst>
              <a:ext uri="{FF2B5EF4-FFF2-40B4-BE49-F238E27FC236}">
                <a16:creationId xmlns="" xmlns:a16="http://schemas.microsoft.com/office/drawing/2014/main" id="{85D647B1-6340-49D1-A4AD-A1014EA82E84}"/>
              </a:ext>
            </a:extLst>
          </p:cNvPr>
          <p:cNvSpPr/>
          <p:nvPr/>
        </p:nvSpPr>
        <p:spPr>
          <a:xfrm>
            <a:off x="4750772" y="1432531"/>
            <a:ext cx="1856769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uk-UA" sz="1050" dirty="0">
                <a:solidFill>
                  <a:schemeClr val="tx1"/>
                </a:solidFill>
                <a:cs typeface="Arial" pitchFamily="34" charset="0"/>
              </a:rPr>
              <a:t>Оплата праці в сільському господарстві та зайнятість сільських мешканців</a:t>
            </a:r>
            <a:r>
              <a:rPr lang="ru-RU" sz="1050" dirty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uk-UA" sz="105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Прямоугольник 6">
            <a:extLst>
              <a:ext uri="{FF2B5EF4-FFF2-40B4-BE49-F238E27FC236}">
                <a16:creationId xmlns="" xmlns:a16="http://schemas.microsoft.com/office/drawing/2014/main" id="{09B78765-20AF-4A4B-8607-089CC1198B22}"/>
              </a:ext>
            </a:extLst>
          </p:cNvPr>
          <p:cNvSpPr/>
          <p:nvPr/>
        </p:nvSpPr>
        <p:spPr>
          <a:xfrm>
            <a:off x="7164288" y="1434705"/>
            <a:ext cx="1856770" cy="1271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</a:pPr>
            <a:r>
              <a:rPr lang="uk-UA" sz="1050" dirty="0">
                <a:solidFill>
                  <a:schemeClr val="tx1"/>
                </a:solidFill>
                <a:cs typeface="Arial" pitchFamily="34" charset="0"/>
              </a:rPr>
              <a:t>Щорічно розробляються</a:t>
            </a:r>
            <a:endParaRPr lang="en-US" sz="105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buClr>
                <a:schemeClr val="accent6"/>
              </a:buClr>
            </a:pPr>
            <a:r>
              <a:rPr lang="uk-UA" sz="1050" dirty="0">
                <a:solidFill>
                  <a:schemeClr val="tx1"/>
                </a:solidFill>
                <a:cs typeface="Arial" pitchFamily="34" charset="0"/>
              </a:rPr>
              <a:t> “Методичні рекомендації</a:t>
            </a:r>
          </a:p>
          <a:p>
            <a:pPr algn="ctr">
              <a:buClr>
                <a:schemeClr val="accent6"/>
              </a:buClr>
            </a:pPr>
            <a:r>
              <a:rPr lang="uk-UA" sz="1050" dirty="0">
                <a:solidFill>
                  <a:schemeClr val="tx1"/>
                </a:solidFill>
                <a:cs typeface="Arial" pitchFamily="34" charset="0"/>
              </a:rPr>
              <a:t> робітників сільськогосподарських</a:t>
            </a:r>
          </a:p>
          <a:p>
            <a:pPr algn="ctr">
              <a:buClr>
                <a:schemeClr val="accent6"/>
              </a:buClr>
            </a:pPr>
            <a:r>
              <a:rPr lang="uk-UA" sz="1050" dirty="0">
                <a:solidFill>
                  <a:schemeClr val="tx1"/>
                </a:solidFill>
                <a:cs typeface="Arial" pitchFamily="34" charset="0"/>
              </a:rPr>
              <a:t>підприємств на збиранні зернових культур”</a:t>
            </a:r>
            <a:endParaRPr lang="uk-UA" sz="1100" dirty="0"/>
          </a:p>
        </p:txBody>
      </p:sp>
      <p:sp>
        <p:nvSpPr>
          <p:cNvPr id="28" name="Прямоугольник 7">
            <a:extLst>
              <a:ext uri="{FF2B5EF4-FFF2-40B4-BE49-F238E27FC236}">
                <a16:creationId xmlns="" xmlns:a16="http://schemas.microsoft.com/office/drawing/2014/main" id="{49C9F36A-489A-48EB-A7C1-6934FF046897}"/>
              </a:ext>
            </a:extLst>
          </p:cNvPr>
          <p:cNvSpPr/>
          <p:nvPr/>
        </p:nvSpPr>
        <p:spPr>
          <a:xfrm>
            <a:off x="4750772" y="2872691"/>
            <a:ext cx="1856769" cy="936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uk-UA" sz="1050" dirty="0">
                <a:cs typeface="Arial" pitchFamily="34" charset="0"/>
              </a:rPr>
              <a:t>Організація соціально-трудових відносин та оплати праці в сільському господарстві</a:t>
            </a:r>
            <a:r>
              <a:rPr lang="ru-RU" sz="1050" dirty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uk-UA" sz="1050" spc="-100" dirty="0">
              <a:cs typeface="Times New Roman" pitchFamily="18" charset="0"/>
            </a:endParaRPr>
          </a:p>
          <a:p>
            <a:pPr algn="ctr"/>
            <a:endParaRPr lang="uk-UA" sz="105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9" name="Прямоугольник 8">
            <a:extLst>
              <a:ext uri="{FF2B5EF4-FFF2-40B4-BE49-F238E27FC236}">
                <a16:creationId xmlns="" xmlns:a16="http://schemas.microsoft.com/office/drawing/2014/main" id="{C039F4EF-86DA-4F7E-A833-92E26FBF61A7}"/>
              </a:ext>
            </a:extLst>
          </p:cNvPr>
          <p:cNvSpPr/>
          <p:nvPr/>
        </p:nvSpPr>
        <p:spPr>
          <a:xfrm>
            <a:off x="7197376" y="2780928"/>
            <a:ext cx="1856770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</a:pPr>
            <a:r>
              <a:rPr lang="uk-UA" sz="1050" dirty="0">
                <a:solidFill>
                  <a:schemeClr val="tx1"/>
                </a:solidFill>
                <a:cs typeface="Arial" pitchFamily="34" charset="0"/>
              </a:rPr>
              <a:t>“Методичні рекомендації</a:t>
            </a:r>
          </a:p>
          <a:p>
            <a:pPr algn="ctr">
              <a:buClr>
                <a:schemeClr val="accent6"/>
              </a:buClr>
            </a:pPr>
            <a:r>
              <a:rPr lang="uk-UA" sz="105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uk-UA" sz="1050" dirty="0">
                <a:cs typeface="Arial" pitchFamily="34" charset="0"/>
              </a:rPr>
              <a:t>щодо підвищення вартості робочої сили в сільському господарстві та подолання міжгалузевої і міжрегіональної диференціації в оплаті праці</a:t>
            </a:r>
            <a:r>
              <a:rPr lang="ru-RU" sz="1050" dirty="0">
                <a:solidFill>
                  <a:schemeClr val="tx1"/>
                </a:solidFill>
                <a:cs typeface="Times New Roman" pitchFamily="18" charset="0"/>
              </a:rPr>
              <a:t>»</a:t>
            </a:r>
            <a:endParaRPr lang="uk-UA" sz="1100" spc="-1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" name="Стрелка вниз 16">
            <a:extLst>
              <a:ext uri="{FF2B5EF4-FFF2-40B4-BE49-F238E27FC236}">
                <a16:creationId xmlns="" xmlns:a16="http://schemas.microsoft.com/office/drawing/2014/main" id="{EC67CBF1-8755-474E-81C5-3981BBEBC5A4}"/>
              </a:ext>
            </a:extLst>
          </p:cNvPr>
          <p:cNvSpPr/>
          <p:nvPr/>
        </p:nvSpPr>
        <p:spPr>
          <a:xfrm>
            <a:off x="6755743" y="1373532"/>
            <a:ext cx="264529" cy="3040586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640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1578110" cy="21201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1569727" cy="2141026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1" y="4054559"/>
            <a:ext cx="1762391" cy="2490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92" y="4066511"/>
            <a:ext cx="1745201" cy="2466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28" y="4054479"/>
            <a:ext cx="1745201" cy="24667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66" y="4054480"/>
            <a:ext cx="1745222" cy="2466781"/>
          </a:xfrm>
          <a:prstGeom prst="rect">
            <a:avLst/>
          </a:prstGeom>
        </p:spPr>
      </p:pic>
      <p:pic>
        <p:nvPicPr>
          <p:cNvPr id="14" name="Рисунок 13" descr="H:\об\2.t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614726" y="1649970"/>
            <a:ext cx="2132185" cy="151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:\об\3.t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356107" y="1636781"/>
            <a:ext cx="2097495" cy="150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40768"/>
            <a:ext cx="1465387" cy="210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75656" y="260648"/>
            <a:ext cx="752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/>
              <a:t>Методика розробки та типові норми в галузі рослинництва </a:t>
            </a:r>
            <a:endParaRPr lang="uk-UA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75656" y="260648"/>
            <a:ext cx="752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/>
              <a:t>Методика розробки та типові норми в галузі тваринництва</a:t>
            </a:r>
            <a:endParaRPr lang="uk-UA" sz="2000" b="1" dirty="0"/>
          </a:p>
        </p:txBody>
      </p:sp>
      <p:pic>
        <p:nvPicPr>
          <p:cNvPr id="1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77072"/>
            <a:ext cx="1659233" cy="2271662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1502419" cy="217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1496939" cy="216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1489515" cy="217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1650020" cy="22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84784"/>
            <a:ext cx="1402223" cy="215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1496920" cy="226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1648635" cy="22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470747" cy="216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59632" y="188640"/>
            <a:ext cx="7884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/>
              <a:t>Методика розробки та типові норми в галузі харчової і переробної промисловості</a:t>
            </a:r>
            <a:endParaRPr lang="uk-UA" sz="20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93362"/>
            <a:ext cx="1770433" cy="260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1815876" cy="258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948264" y="1412776"/>
            <a:ext cx="1635082" cy="258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6023"/>
            <a:ext cx="1743766" cy="259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652120" y="4042097"/>
            <a:ext cx="1649914" cy="26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59632" y="188640"/>
            <a:ext cx="788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400" b="1" dirty="0"/>
              <a:t>Методики та класифікатори трудових процесів в галузі харчової і переробної промисловості</a:t>
            </a:r>
            <a:endParaRPr lang="uk-UA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1578589" cy="235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1561352" cy="233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1562771" cy="232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77072"/>
            <a:ext cx="1572695" cy="23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1872208" cy="245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1754099" cy="245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1761042" cy="248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3528" y="908720"/>
            <a:ext cx="5760640" cy="2880320"/>
          </a:xfrm>
          <a:prstGeom prst="wedgeRectCallout">
            <a:avLst>
              <a:gd name="adj1" fmla="val 59620"/>
              <a:gd name="adj2" fmla="val -14767"/>
            </a:avLst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indent="355600" algn="just"/>
            <a:endParaRPr lang="uk-UA" sz="1400" dirty="0"/>
          </a:p>
          <a:p>
            <a:pPr indent="355600" algn="just"/>
            <a:r>
              <a:rPr lang="uk-UA" sz="1400" dirty="0"/>
              <a:t>Науково-аналітичне видання підготовлено за результатами досліджень, метою яких стало розкриття нинішнього соціально-економічного стану сільських територій. Висвітлено зміни поселенської мережі, динаміку чисельності населення, демографічну ситуацію, трудовий потенціал, рівень економічної активності населення, зайнятості та безробіття. Надано характеристику домогосподарств у сільській місцевості за ключовими показниками. Проаналізовано сільський житловий фонд та забезпеченість населення житлово-комунальними, інформаційними й іншими послугами. Матеріали в основному представлено в динаміці за 1990–2018 рр., по регіонах та в порівнянні сільських поселень з  міськими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896A2B3-19BB-45B6-87A0-D9DC6A71FB39}"/>
              </a:ext>
            </a:extLst>
          </p:cNvPr>
          <p:cNvSpPr txBox="1"/>
          <p:nvPr/>
        </p:nvSpPr>
        <p:spPr>
          <a:xfrm>
            <a:off x="3131840" y="4581128"/>
            <a:ext cx="5760640" cy="1384995"/>
          </a:xfrm>
          <a:prstGeom prst="wedgeRectCallout">
            <a:avLst>
              <a:gd name="adj1" fmla="val -64828"/>
              <a:gd name="adj2" fmla="val -4339"/>
            </a:avLst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55600" algn="just"/>
            <a:endParaRPr lang="uk-UA" sz="1400" dirty="0"/>
          </a:p>
          <a:p>
            <a:pPr indent="355600" algn="just"/>
            <a:r>
              <a:rPr lang="uk-UA" sz="1400" dirty="0"/>
              <a:t>Монографія характеризує стан, динаміку, темпи та загальні тенденції розвитку системи розселення сільського населення, природних ресурсів і довкілля, населення і  трудових ресурсів села, соціальну інфраструктуру села. Наведені дані про добробут та соціальний захист сільського населення. Монографія у 2 т.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4005064"/>
            <a:ext cx="576064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Соціально-економічне становище сільських територій України (1990-2014 роки)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332656"/>
            <a:ext cx="576064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Сільські території</a:t>
            </a:r>
          </a:p>
          <a:p>
            <a:pPr algn="ctr"/>
            <a:r>
              <a:rPr lang="uk-UA" sz="1600" b="1" dirty="0">
                <a:solidFill>
                  <a:schemeClr val="tx1"/>
                </a:solidFill>
              </a:rPr>
              <a:t>соціально-економічний стан та перспективи розвитку</a:t>
            </a:r>
          </a:p>
        </p:txBody>
      </p:sp>
      <p:pic>
        <p:nvPicPr>
          <p:cNvPr id="1026" name="Picture 2" descr="C:\Documents and Settings\user\Рабочий стол\КАТАЛОГ\Палітур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32656"/>
            <a:ext cx="2138066" cy="302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411EDA9-FDAD-49B0-A087-D13DD157493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1935615" cy="269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19672" y="260648"/>
            <a:ext cx="621510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Історія діяльності = 65 років</a:t>
            </a:r>
            <a:endParaRPr lang="uk-UA" sz="3600" i="1" u="sng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179512" y="1412776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D026156-DFC3-4A0C-B9E3-EA5E8519F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88840"/>
            <a:ext cx="2629988" cy="371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2420888"/>
            <a:ext cx="5400600" cy="2664296"/>
          </a:xfrm>
          <a:prstGeom prst="wedgeRectCallout">
            <a:avLst>
              <a:gd name="adj1" fmla="val 60304"/>
              <a:gd name="adj2" fmla="val -11240"/>
            </a:avLst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indent="355600" algn="just"/>
            <a:endParaRPr lang="uk-UA" sz="1400" dirty="0"/>
          </a:p>
          <a:p>
            <a:pPr indent="355600" algn="just">
              <a:lnSpc>
                <a:spcPct val="150000"/>
              </a:lnSpc>
            </a:pPr>
            <a:r>
              <a:rPr lang="uk-UA" sz="1400" dirty="0"/>
              <a:t>Розкрито розвиток сільських територій та реалії життя сільських мешканців України, висвітлено адміністративний устрій сільських населених пунктів,  чисельність населення в сільській місцевості, проведено аналіз характеристик домогосподарств у сільській місцевості та висвітлено сільський житловий фонд через відображення деяких макроекономічних показників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980728"/>
            <a:ext cx="5400600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Розвиток сільських територій</a:t>
            </a:r>
          </a:p>
        </p:txBody>
      </p:sp>
    </p:spTree>
    <p:extLst>
      <p:ext uri="{BB962C8B-B14F-4D97-AF65-F5344CB8AC3E}">
        <p14:creationId xmlns="" xmlns:p14="http://schemas.microsoft.com/office/powerpoint/2010/main" val="3308643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17772F23-29B7-4076-B68A-4E8FC02B57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Шестикутник 2">
            <a:extLst>
              <a:ext uri="{FF2B5EF4-FFF2-40B4-BE49-F238E27FC236}">
                <a16:creationId xmlns="" xmlns:a16="http://schemas.microsoft.com/office/drawing/2014/main" id="{9E9C40DD-C019-478F-87FF-74B0AD423108}"/>
              </a:ext>
            </a:extLst>
          </p:cNvPr>
          <p:cNvSpPr/>
          <p:nvPr/>
        </p:nvSpPr>
        <p:spPr>
          <a:xfrm>
            <a:off x="320804" y="2084586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Шестикутник 3">
            <a:extLst>
              <a:ext uri="{FF2B5EF4-FFF2-40B4-BE49-F238E27FC236}">
                <a16:creationId xmlns="" xmlns:a16="http://schemas.microsoft.com/office/drawing/2014/main" id="{BAFC5E5D-FB05-4530-B5C3-8C854CA2AD1B}"/>
              </a:ext>
            </a:extLst>
          </p:cNvPr>
          <p:cNvSpPr/>
          <p:nvPr/>
        </p:nvSpPr>
        <p:spPr>
          <a:xfrm>
            <a:off x="1979712" y="1196752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Шестикутник 7">
            <a:extLst>
              <a:ext uri="{FF2B5EF4-FFF2-40B4-BE49-F238E27FC236}">
                <a16:creationId xmlns="" xmlns:a16="http://schemas.microsoft.com/office/drawing/2014/main" id="{FEB0760F-E6E0-4D61-8594-F822D3264D71}"/>
              </a:ext>
            </a:extLst>
          </p:cNvPr>
          <p:cNvSpPr/>
          <p:nvPr/>
        </p:nvSpPr>
        <p:spPr>
          <a:xfrm>
            <a:off x="281636" y="3891656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Шестикутник 9">
            <a:extLst>
              <a:ext uri="{FF2B5EF4-FFF2-40B4-BE49-F238E27FC236}">
                <a16:creationId xmlns="" xmlns:a16="http://schemas.microsoft.com/office/drawing/2014/main" id="{45B5A38A-1002-49A8-841A-3C383454B5A0}"/>
              </a:ext>
            </a:extLst>
          </p:cNvPr>
          <p:cNvSpPr/>
          <p:nvPr/>
        </p:nvSpPr>
        <p:spPr>
          <a:xfrm>
            <a:off x="3595742" y="2153512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Шестикутник 11">
            <a:extLst>
              <a:ext uri="{FF2B5EF4-FFF2-40B4-BE49-F238E27FC236}">
                <a16:creationId xmlns="" xmlns:a16="http://schemas.microsoft.com/office/drawing/2014/main" id="{69EE6CB7-8535-4B5F-A909-A2D965250562}"/>
              </a:ext>
            </a:extLst>
          </p:cNvPr>
          <p:cNvSpPr/>
          <p:nvPr/>
        </p:nvSpPr>
        <p:spPr>
          <a:xfrm>
            <a:off x="1956916" y="4827245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Шестикутник 15">
            <a:extLst>
              <a:ext uri="{FF2B5EF4-FFF2-40B4-BE49-F238E27FC236}">
                <a16:creationId xmlns="" xmlns:a16="http://schemas.microsoft.com/office/drawing/2014/main" id="{F190577A-9786-4B52-870C-964992AE70A8}"/>
              </a:ext>
            </a:extLst>
          </p:cNvPr>
          <p:cNvSpPr/>
          <p:nvPr/>
        </p:nvSpPr>
        <p:spPr>
          <a:xfrm>
            <a:off x="1947300" y="3021423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B58E660-6ED7-45E3-B2BB-120F29550AB0}"/>
              </a:ext>
            </a:extLst>
          </p:cNvPr>
          <p:cNvSpPr txBox="1"/>
          <p:nvPr/>
        </p:nvSpPr>
        <p:spPr>
          <a:xfrm>
            <a:off x="1414413" y="156198"/>
            <a:ext cx="7381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/>
              <a:t>Основні користувачі </a:t>
            </a:r>
          </a:p>
          <a:p>
            <a:pPr algn="ctr"/>
            <a:r>
              <a:rPr lang="uk-UA" sz="2400" b="1" i="1" dirty="0"/>
              <a:t>інформації</a:t>
            </a:r>
          </a:p>
        </p:txBody>
      </p:sp>
      <p:sp>
        <p:nvSpPr>
          <p:cNvPr id="22" name="Шестикутник 21">
            <a:extLst>
              <a:ext uri="{FF2B5EF4-FFF2-40B4-BE49-F238E27FC236}">
                <a16:creationId xmlns="" xmlns:a16="http://schemas.microsoft.com/office/drawing/2014/main" id="{F2688077-EE14-410D-96EB-653F2737E758}"/>
              </a:ext>
            </a:extLst>
          </p:cNvPr>
          <p:cNvSpPr/>
          <p:nvPr/>
        </p:nvSpPr>
        <p:spPr>
          <a:xfrm>
            <a:off x="3595741" y="3950035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Шестикутник 23">
            <a:extLst>
              <a:ext uri="{FF2B5EF4-FFF2-40B4-BE49-F238E27FC236}">
                <a16:creationId xmlns="" xmlns:a16="http://schemas.microsoft.com/office/drawing/2014/main" id="{23B95D98-1458-48ED-9CF8-5C0F896C507F}"/>
              </a:ext>
            </a:extLst>
          </p:cNvPr>
          <p:cNvSpPr/>
          <p:nvPr/>
        </p:nvSpPr>
        <p:spPr>
          <a:xfrm>
            <a:off x="5230205" y="3070786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BA19454-94C1-4247-9B53-B95F9FF1FBD3}"/>
              </a:ext>
            </a:extLst>
          </p:cNvPr>
          <p:cNvSpPr txBox="1"/>
          <p:nvPr/>
        </p:nvSpPr>
        <p:spPr>
          <a:xfrm>
            <a:off x="400258" y="2336603"/>
            <a:ext cx="1862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Керівництво та департаменти Міністерства аграрної політики та продовольства</a:t>
            </a:r>
          </a:p>
          <a:p>
            <a:pPr algn="ctr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 України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FDA3205-2A65-4B07-9453-F81D2E44F950}"/>
              </a:ext>
            </a:extLst>
          </p:cNvPr>
          <p:cNvSpPr txBox="1"/>
          <p:nvPr/>
        </p:nvSpPr>
        <p:spPr>
          <a:xfrm>
            <a:off x="2202402" y="1646996"/>
            <a:ext cx="15419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Cambria" panose="02040503050406030204" pitchFamily="18" charset="0"/>
                <a:ea typeface="Cambria" panose="02040503050406030204" pitchFamily="18" charset="0"/>
              </a:rPr>
              <a:t>Науково-дослідні установи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A08BA51-9F3D-472D-AA6A-37EC99214E07}"/>
              </a:ext>
            </a:extLst>
          </p:cNvPr>
          <p:cNvSpPr txBox="1"/>
          <p:nvPr/>
        </p:nvSpPr>
        <p:spPr>
          <a:xfrm>
            <a:off x="5436004" y="3615847"/>
            <a:ext cx="1607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Галузеві </a:t>
            </a:r>
          </a:p>
          <a:p>
            <a:pPr algn="ctr"/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асоціації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0E1635E-32D1-4B8B-B9EB-C917F0C7E1BC}"/>
              </a:ext>
            </a:extLst>
          </p:cNvPr>
          <p:cNvSpPr txBox="1"/>
          <p:nvPr/>
        </p:nvSpPr>
        <p:spPr>
          <a:xfrm>
            <a:off x="3975785" y="2298352"/>
            <a:ext cx="12747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Заклади освіти різних рівнів акредитації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3CCE13F-B302-4483-A322-EF3162F91480}"/>
              </a:ext>
            </a:extLst>
          </p:cNvPr>
          <p:cNvSpPr txBox="1"/>
          <p:nvPr/>
        </p:nvSpPr>
        <p:spPr>
          <a:xfrm>
            <a:off x="388909" y="4404680"/>
            <a:ext cx="17911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Cambria" panose="02040503050406030204" pitchFamily="18" charset="0"/>
                <a:ea typeface="Cambria" panose="02040503050406030204" pitchFamily="18" charset="0"/>
              </a:rPr>
              <a:t>Антимонопольний комітет </a:t>
            </a:r>
          </a:p>
          <a:p>
            <a:pPr algn="ctr"/>
            <a:r>
              <a:rPr lang="uk-UA" sz="1400" dirty="0">
                <a:latin typeface="Cambria" panose="02040503050406030204" pitchFamily="18" charset="0"/>
                <a:ea typeface="Cambria" panose="02040503050406030204" pitchFamily="18" charset="0"/>
              </a:rPr>
              <a:t>України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98F4DAB-CD5D-48B5-BD18-B9E812B25825}"/>
              </a:ext>
            </a:extLst>
          </p:cNvPr>
          <p:cNvSpPr txBox="1"/>
          <p:nvPr/>
        </p:nvSpPr>
        <p:spPr>
          <a:xfrm>
            <a:off x="3884766" y="4316514"/>
            <a:ext cx="14095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Cambria" panose="02040503050406030204" pitchFamily="18" charset="0"/>
                <a:ea typeface="Cambria" panose="02040503050406030204" pitchFamily="18" charset="0"/>
              </a:rPr>
              <a:t>Інші органи влади (зокрема прокуратура)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289AA8D-7285-4833-9083-CC608A090B00}"/>
              </a:ext>
            </a:extLst>
          </p:cNvPr>
          <p:cNvSpPr txBox="1"/>
          <p:nvPr/>
        </p:nvSpPr>
        <p:spPr>
          <a:xfrm>
            <a:off x="2214016" y="3440390"/>
            <a:ext cx="15419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Cambria" panose="02040503050406030204" pitchFamily="18" charset="0"/>
                <a:ea typeface="Cambria" panose="02040503050406030204" pitchFamily="18" charset="0"/>
              </a:rPr>
              <a:t>Органи державного управління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C7606CD-4E96-4EBA-821E-927113CE0570}"/>
              </a:ext>
            </a:extLst>
          </p:cNvPr>
          <p:cNvSpPr txBox="1"/>
          <p:nvPr/>
        </p:nvSpPr>
        <p:spPr>
          <a:xfrm>
            <a:off x="6997469" y="4454250"/>
            <a:ext cx="17985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Cambria" panose="02040503050406030204" pitchFamily="18" charset="0"/>
                <a:ea typeface="Cambria" panose="02040503050406030204" pitchFamily="18" charset="0"/>
              </a:rPr>
              <a:t>Підприємства агропромислового комплексу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BFDCAEB-20A2-4E3D-9F0D-BB7A2D3697B0}"/>
              </a:ext>
            </a:extLst>
          </p:cNvPr>
          <p:cNvSpPr txBox="1"/>
          <p:nvPr/>
        </p:nvSpPr>
        <p:spPr>
          <a:xfrm>
            <a:off x="2189105" y="5093539"/>
            <a:ext cx="15419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Всеукраїнський інформаційно-аналітичний портал «Аграрний Тиждень. Україна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uk-UA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9E55B0E-7B68-49E1-8891-56A1158C5D7F}"/>
              </a:ext>
            </a:extLst>
          </p:cNvPr>
          <p:cNvSpPr txBox="1"/>
          <p:nvPr/>
        </p:nvSpPr>
        <p:spPr>
          <a:xfrm>
            <a:off x="5465968" y="5237215"/>
            <a:ext cx="1541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Профспілка працівників агропромислового комплексу</a:t>
            </a:r>
          </a:p>
        </p:txBody>
      </p:sp>
      <p:sp>
        <p:nvSpPr>
          <p:cNvPr id="52" name="Шестикутник 51">
            <a:extLst>
              <a:ext uri="{FF2B5EF4-FFF2-40B4-BE49-F238E27FC236}">
                <a16:creationId xmlns="" xmlns:a16="http://schemas.microsoft.com/office/drawing/2014/main" id="{0A07B683-DF8A-4B73-8A88-98E4D1514244}"/>
              </a:ext>
            </a:extLst>
          </p:cNvPr>
          <p:cNvSpPr/>
          <p:nvPr/>
        </p:nvSpPr>
        <p:spPr>
          <a:xfrm>
            <a:off x="5216774" y="4858744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Шестикутник 53">
            <a:extLst>
              <a:ext uri="{FF2B5EF4-FFF2-40B4-BE49-F238E27FC236}">
                <a16:creationId xmlns="" xmlns:a16="http://schemas.microsoft.com/office/drawing/2014/main" id="{B5917D0E-6FF1-4E1B-9E96-230546CB84EB}"/>
              </a:ext>
            </a:extLst>
          </p:cNvPr>
          <p:cNvSpPr/>
          <p:nvPr/>
        </p:nvSpPr>
        <p:spPr>
          <a:xfrm>
            <a:off x="6871853" y="3950035"/>
            <a:ext cx="1971253" cy="1699356"/>
          </a:xfrm>
          <a:prstGeom prst="hexagon">
            <a:avLst/>
          </a:prstGeom>
          <a:noFill/>
          <a:ln w="57150">
            <a:gradFill>
              <a:gsLst>
                <a:gs pos="0">
                  <a:srgbClr val="0000FF"/>
                </a:gs>
                <a:gs pos="11000">
                  <a:schemeClr val="bg1"/>
                </a:gs>
                <a:gs pos="24000">
                  <a:srgbClr val="0000FF"/>
                </a:gs>
                <a:gs pos="73000">
                  <a:srgbClr val="0000FF"/>
                </a:gs>
                <a:gs pos="59000">
                  <a:schemeClr val="bg1"/>
                </a:gs>
                <a:gs pos="49000">
                  <a:srgbClr val="0000FF"/>
                </a:gs>
                <a:gs pos="37000">
                  <a:schemeClr val="bg1"/>
                </a:gs>
                <a:gs pos="98000">
                  <a:srgbClr val="0000FF"/>
                </a:gs>
                <a:gs pos="86000">
                  <a:schemeClr val="bg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78503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124744"/>
            <a:ext cx="7704856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5400" b="1" dirty="0">
                <a:solidFill>
                  <a:schemeClr val="tx1"/>
                </a:solidFill>
              </a:rPr>
              <a:t>Науково-аналітичні видання</a:t>
            </a:r>
          </a:p>
        </p:txBody>
      </p:sp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619672" y="332656"/>
            <a:ext cx="626469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Науково-аналітичні видання</a:t>
            </a:r>
            <a:endParaRPr lang="uk-UA" sz="3600" i="1" u="sng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2E0C18A2-2FEA-4F59-984F-37B7412A413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145068768"/>
              </p:ext>
            </p:extLst>
          </p:nvPr>
        </p:nvGraphicFramePr>
        <p:xfrm>
          <a:off x="385126" y="1277021"/>
          <a:ext cx="8579362" cy="556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3942" y="1152128"/>
            <a:ext cx="557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356" y="1836379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97" y="2502427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4236" y="3194415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580" y="3863860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1165" y="4548685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356" y="5240673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28FD2D1-7AA9-4A04-9F74-C83E58BC156F}"/>
              </a:ext>
            </a:extLst>
          </p:cNvPr>
          <p:cNvSpPr txBox="1"/>
          <p:nvPr/>
        </p:nvSpPr>
        <p:spPr>
          <a:xfrm>
            <a:off x="472821" y="5934670"/>
            <a:ext cx="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rgbClr val="D60093"/>
                </a:solidFill>
                <a:latin typeface="Palatino Linotype" pitchFamily="18" charset="0"/>
              </a:rPr>
              <a:t>8</a:t>
            </a:r>
          </a:p>
        </p:txBody>
      </p:sp>
      <p:pic>
        <p:nvPicPr>
          <p:cNvPr id="15" name="Рисунок 14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B798CB31-A226-43B7-9019-F25D889D7B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24700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107504" y="764704"/>
            <a:ext cx="6480720" cy="2448272"/>
          </a:xfrm>
          <a:prstGeom prst="wedgeRectCallout">
            <a:avLst>
              <a:gd name="adj1" fmla="val 57900"/>
              <a:gd name="adj2" fmla="val -3689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3091"/>
            <a:ext cx="583027" cy="583027"/>
          </a:xfrm>
          <a:prstGeom prst="rect">
            <a:avLst/>
          </a:prstGeom>
        </p:spPr>
      </p:pic>
      <p:pic>
        <p:nvPicPr>
          <p:cNvPr id="12" name="Рисунок 11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53074"/>
            <a:ext cx="583027" cy="583027"/>
          </a:xfrm>
          <a:prstGeom prst="rect">
            <a:avLst/>
          </a:prstGeom>
        </p:spPr>
      </p:pic>
      <p:pic>
        <p:nvPicPr>
          <p:cNvPr id="13" name="Рисунок 12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583027" cy="583027"/>
          </a:xfrm>
          <a:prstGeom prst="rect">
            <a:avLst/>
          </a:prstGeom>
        </p:spPr>
      </p:pic>
      <p:pic>
        <p:nvPicPr>
          <p:cNvPr id="21" name="Рисунок 20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33EBAE66-50A9-4BB7-88FB-21D63667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583027" cy="583027"/>
          </a:xfrm>
          <a:prstGeom prst="rect">
            <a:avLst/>
          </a:prstGeom>
        </p:spPr>
      </p:pic>
      <p:sp>
        <p:nvSpPr>
          <p:cNvPr id="24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115616" y="1268760"/>
            <a:ext cx="50405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uk-UA" sz="1000" dirty="0">
                <a:latin typeface="Cambria" pitchFamily="18" charset="0"/>
              </a:rPr>
              <a:t>Виробництво та реалізація основних видів продукції тваринництва, поголів'я худоби та птиці </a:t>
            </a:r>
            <a:endParaRPr lang="uk-UA" sz="700" dirty="0">
              <a:latin typeface="Cambria" pitchFamily="18" charset="0"/>
              <a:ea typeface="Cambria" panose="02040503050406030204" pitchFamily="18" charset="0"/>
            </a:endParaRPr>
          </a:p>
          <a:p>
            <a:pPr algn="just"/>
            <a:r>
              <a:rPr lang="uk-UA" sz="1000" dirty="0">
                <a:latin typeface="Cambria" pitchFamily="18" charset="0"/>
              </a:rPr>
              <a:t> </a:t>
            </a:r>
            <a:endParaRPr lang="uk-UA" sz="700" dirty="0"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25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187624" y="2132856"/>
            <a:ext cx="491593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1000" dirty="0">
                <a:latin typeface="Cambria" pitchFamily="18" charset="0"/>
              </a:rPr>
              <a:t>Цінова ситуація на ринку продукції тваринництва</a:t>
            </a:r>
            <a:endParaRPr lang="ru-RU" sz="1000" dirty="0"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251520" y="836712"/>
            <a:ext cx="597666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900" dirty="0">
                <a:latin typeface="Cambria" pitchFamily="18" charset="0"/>
              </a:rPr>
              <a:t>Узагальнені дані по Україні у розрізі регіонів та за категоріями господарств, </a:t>
            </a:r>
            <a:r>
              <a:rPr lang="uk-UA" sz="900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</a:rPr>
              <a:t>наведені результати аналітичних досліджень показників, що характеризують стан розвитку галузі тваринництва</a:t>
            </a:r>
            <a:r>
              <a:rPr lang="uk-UA" sz="900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33" name="Прямокутник 48">
            <a:extLst>
              <a:ext uri="{FF2B5EF4-FFF2-40B4-BE49-F238E27FC236}">
                <a16:creationId xmlns="" xmlns:a16="http://schemas.microsoft.com/office/drawing/2014/main" id="{C4FDAFBE-D8B7-4764-B30D-C786BCB5F5CF}"/>
              </a:ext>
            </a:extLst>
          </p:cNvPr>
          <p:cNvSpPr/>
          <p:nvPr/>
        </p:nvSpPr>
        <p:spPr>
          <a:xfrm>
            <a:off x="2627784" y="3789040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uk-UA" sz="900" dirty="0">
                <a:latin typeface="Cambria" pitchFamily="18" charset="0"/>
              </a:rPr>
              <a:t>Статистичний матеріал представлений за ряд років як по Україні, так і по областях. Виконано короткий аналіз наведених показників, що характеризують стан розвитку галузі тваринництва в особистих селянських господарствах за досліджуваний період</a:t>
            </a:r>
            <a:endParaRPr lang="uk-UA" sz="900" dirty="0"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3707904" y="4941168"/>
            <a:ext cx="504056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just">
              <a:defRPr/>
            </a:pPr>
            <a:r>
              <a:rPr lang="uk-UA" sz="1100" dirty="0"/>
              <a:t>Групування сільських домогосподарств за кількістю поголів’я основних видів (велика рогата худоба, корови, свині) сільськогосподарських тварин і птиці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3563888" y="4437112"/>
            <a:ext cx="50040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uk-UA" sz="1100" dirty="0"/>
              <a:t>Поголів’я сільськогосподарських тварин і птиці</a:t>
            </a:r>
            <a:endParaRPr lang="uk-UA" sz="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Рисунок 37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65104"/>
            <a:ext cx="575529" cy="575529"/>
          </a:xfrm>
          <a:prstGeom prst="rect">
            <a:avLst/>
          </a:prstGeom>
        </p:spPr>
      </p:pic>
      <p:sp>
        <p:nvSpPr>
          <p:cNvPr id="40" name="Прямоугольная выноска 39"/>
          <p:cNvSpPr/>
          <p:nvPr/>
        </p:nvSpPr>
        <p:spPr>
          <a:xfrm>
            <a:off x="2555776" y="3861048"/>
            <a:ext cx="6480720" cy="2852936"/>
          </a:xfrm>
          <a:prstGeom prst="wedgeRectCallout">
            <a:avLst>
              <a:gd name="adj1" fmla="val -59178"/>
              <a:gd name="adj2" fmla="val 839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G:\Новый рисунок (1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05064"/>
            <a:ext cx="1833867" cy="264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Новый рисунок (2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800749" cy="255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827584" y="278092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050" dirty="0">
                <a:latin typeface="Cambria" pitchFamily="18" charset="0"/>
              </a:rPr>
              <a:t>Експорт та імпорт у динаміці за декілька років</a:t>
            </a:r>
          </a:p>
        </p:txBody>
      </p:sp>
      <p:pic>
        <p:nvPicPr>
          <p:cNvPr id="37" name="Picture 4" descr="C:\Users\Oksana\Desktop\256-256-7a3e210631a30e863103d333c74fcbf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204864"/>
            <a:ext cx="432048" cy="383778"/>
          </a:xfrm>
          <a:prstGeom prst="rect">
            <a:avLst/>
          </a:prstGeom>
          <a:noFill/>
        </p:spPr>
      </p:pic>
      <p:pic>
        <p:nvPicPr>
          <p:cNvPr id="41" name="Picture 5" descr="C:\Users\Oksana\Desktop\Без имени-2.png">
            <a:extLst>
              <a:ext uri="{FF2B5EF4-FFF2-40B4-BE49-F238E27FC236}">
                <a16:creationId xmlns="" xmlns:a16="http://schemas.microsoft.com/office/drawing/2014/main" id="{A72BB786-586A-40F8-9467-B9317B15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36912"/>
            <a:ext cx="400962" cy="350841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899592" y="1772816"/>
            <a:ext cx="25907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50" dirty="0">
                <a:latin typeface="Cambria" pitchFamily="18" charset="0"/>
              </a:rPr>
              <a:t>Виробництво м’ясо-молочної продукції</a:t>
            </a:r>
            <a:endParaRPr lang="uk-UA" sz="1050" dirty="0"/>
          </a:p>
        </p:txBody>
      </p:sp>
      <p:pic>
        <p:nvPicPr>
          <p:cNvPr id="43" name="Рисунок 42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941168"/>
            <a:ext cx="575529" cy="575529"/>
          </a:xfrm>
          <a:prstGeom prst="rect">
            <a:avLst/>
          </a:prstGeom>
        </p:spPr>
      </p:pic>
      <p:pic>
        <p:nvPicPr>
          <p:cNvPr id="44" name="Рисунок 43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517232"/>
            <a:ext cx="575529" cy="575529"/>
          </a:xfrm>
          <a:prstGeom prst="rect">
            <a:avLst/>
          </a:prstGeom>
        </p:spPr>
      </p:pic>
      <p:pic>
        <p:nvPicPr>
          <p:cNvPr id="45" name="Рисунок 44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093296"/>
            <a:ext cx="575529" cy="57552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3707904" y="6165304"/>
            <a:ext cx="50405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just">
              <a:defRPr/>
            </a:pPr>
            <a:r>
              <a:rPr lang="uk-UA" sz="1100" dirty="0"/>
              <a:t>Рівень цін на основні види тваринницької продукції залежно від каналів збуту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3563888" y="5589240"/>
            <a:ext cx="50040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sz="1100" dirty="0"/>
              <a:t>Обсяги реалізації основних видів тваринницької продукції</a:t>
            </a:r>
          </a:p>
        </p:txBody>
      </p:sp>
      <p:pic>
        <p:nvPicPr>
          <p:cNvPr id="48" name="Picture 4" descr="C:\Users\Oksana\Desktop\256-256-7a3e210631a30e863103d333c74fcbf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6165304"/>
            <a:ext cx="432048" cy="383778"/>
          </a:xfrm>
          <a:prstGeom prst="rect">
            <a:avLst/>
          </a:prstGeom>
          <a:noFill/>
        </p:spPr>
      </p:pic>
      <p:pic>
        <p:nvPicPr>
          <p:cNvPr id="49" name="Picture 9" descr="C:\Users\Oksana\Desktop\bag-money-icon--3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5589240"/>
            <a:ext cx="465212" cy="405083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kisspng-jersey-cattle-angus-cattle-black-hereford-hereford-5ada4b535b9c28.19746150152425557137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509120"/>
            <a:ext cx="447150" cy="324082"/>
          </a:xfrm>
          <a:prstGeom prst="rect">
            <a:avLst/>
          </a:prstGeom>
          <a:noFill/>
        </p:spPr>
      </p:pic>
      <p:pic>
        <p:nvPicPr>
          <p:cNvPr id="50" name="Picture 5" descr="C:\Documents and Settings\user\Рабочий стол\kisspng-jersey-cattle-angus-cattle-black-hereford-hereford-5ada4b535b9c28.19746150152425557137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268760"/>
            <a:ext cx="447150" cy="324082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kisspng-clip-art-computer-icons-house-vector-graphics-home-ip-svg-png-icon-free-download-23-593-onlinewe-5b74fab11925d7.02778447153439300910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5013176"/>
            <a:ext cx="416807" cy="368321"/>
          </a:xfrm>
          <a:prstGeom prst="rect">
            <a:avLst/>
          </a:prstGeom>
          <a:noFill/>
        </p:spPr>
      </p:pic>
      <p:pic>
        <p:nvPicPr>
          <p:cNvPr id="1031" name="Picture 7" descr="C:\Documents and Settings\user\Рабочий стол\kisspng-beef-cattle-baka-clip-art-milk-cow-svg-png-icon-free-download-547315-onlinew-5b6d98d5d88570.617173611533909205886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772816"/>
            <a:ext cx="471141" cy="438449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07504" y="116632"/>
            <a:ext cx="648072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Тенденції розвитку галузі тваринництва та ринків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м’ясо-молочної продукції України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55776" y="3212976"/>
            <a:ext cx="648072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/>
              <a:t>Аналітичні дослідження показників продуктивності у </a:t>
            </a:r>
          </a:p>
          <a:p>
            <a:pPr algn="ctr"/>
            <a:r>
              <a:rPr lang="uk-UA" b="1" dirty="0"/>
              <a:t>галузі тваринництва особистих селянських господарств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583027" cy="583027"/>
          </a:xfrm>
          <a:prstGeom prst="rect">
            <a:avLst/>
          </a:prstGeom>
        </p:spPr>
      </p:pic>
      <p:sp>
        <p:nvSpPr>
          <p:cNvPr id="38" name="Прямоугольная выноска 37"/>
          <p:cNvSpPr/>
          <p:nvPr/>
        </p:nvSpPr>
        <p:spPr>
          <a:xfrm>
            <a:off x="323528" y="1340768"/>
            <a:ext cx="5400600" cy="4104456"/>
          </a:xfrm>
          <a:prstGeom prst="wedgeRectCallout">
            <a:avLst>
              <a:gd name="adj1" fmla="val 56808"/>
              <a:gd name="adj2" fmla="val -22307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583027" cy="583027"/>
          </a:xfrm>
          <a:prstGeom prst="rect">
            <a:avLst/>
          </a:prstGeom>
        </p:spPr>
      </p:pic>
      <p:pic>
        <p:nvPicPr>
          <p:cNvPr id="10" name="Рисунок 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583027" cy="583027"/>
          </a:xfrm>
          <a:prstGeom prst="rect">
            <a:avLst/>
          </a:prstGeom>
        </p:spPr>
      </p:pic>
      <p:pic>
        <p:nvPicPr>
          <p:cNvPr id="11" name="Рисунок 10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33EBAE66-50A9-4BB7-88FB-21D63667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97151"/>
            <a:ext cx="583027" cy="583027"/>
          </a:xfrm>
          <a:prstGeom prst="rect">
            <a:avLst/>
          </a:prstGeom>
        </p:spPr>
      </p:pic>
      <p:sp>
        <p:nvSpPr>
          <p:cNvPr id="24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043608" y="1556792"/>
            <a:ext cx="42484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Вибірка – понад 800 операторів ринку, які здійснюють закупівлю сільськогосподарської сировини у 24 регіонах України</a:t>
            </a:r>
          </a:p>
        </p:txBody>
      </p:sp>
      <p:sp>
        <p:nvSpPr>
          <p:cNvPr id="27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403648" y="2276872"/>
            <a:ext cx="38884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Щомісячні дослідження динаміки мінімальних, максимальних та середніх закупівельних цін на велику рогату худобу , свиней та молоко, прийнятих від господарств населення України</a:t>
            </a:r>
          </a:p>
        </p:txBody>
      </p:sp>
      <p:pic>
        <p:nvPicPr>
          <p:cNvPr id="29" name="Picture 10" descr="C:\Users\Oksana\Desktop\1264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670"/>
            <a:ext cx="432048" cy="266929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1043608" y="4869160"/>
            <a:ext cx="424847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Інформація щодо рівня закупівельних цін на ВРХ, свиней і молоко у країнах ЄС та Великій Британії</a:t>
            </a:r>
            <a:endParaRPr lang="uk-UA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G:\Новый рисунок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268760"/>
            <a:ext cx="2837803" cy="406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02536ACD-7B00-4EF5-8E9E-55AB0112A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441207" cy="441207"/>
          </a:xfrm>
          <a:prstGeom prst="rect">
            <a:avLst/>
          </a:prstGeom>
        </p:spPr>
      </p:pic>
      <p:pic>
        <p:nvPicPr>
          <p:cNvPr id="53" name="Picture 3" descr="C:\Users\Oksana\Desktop\market-store-pngrepo-com.png">
            <a:extLst>
              <a:ext uri="{FF2B5EF4-FFF2-40B4-BE49-F238E27FC236}">
                <a16:creationId xmlns="" xmlns:a16="http://schemas.microsoft.com/office/drawing/2014/main" id="{3446B3BA-D612-4AEB-B82D-3E8887BF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699791"/>
            <a:ext cx="432048" cy="346675"/>
          </a:xfrm>
          <a:prstGeom prst="rect">
            <a:avLst/>
          </a:prstGeom>
          <a:noFill/>
        </p:spPr>
      </p:pic>
      <p:pic>
        <p:nvPicPr>
          <p:cNvPr id="54" name="Рисунок 53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33EBAE66-50A9-4BB7-88FB-21D63667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583027" cy="583027"/>
          </a:xfrm>
          <a:prstGeom prst="rect">
            <a:avLst/>
          </a:prstGeom>
        </p:spPr>
      </p:pic>
      <p:sp>
        <p:nvSpPr>
          <p:cNvPr id="55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043608" y="3284984"/>
            <a:ext cx="424847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Рейтинг регіонів з найвищими та найнижчими закупівельними цінами</a:t>
            </a:r>
          </a:p>
        </p:txBody>
      </p:sp>
      <p:sp>
        <p:nvSpPr>
          <p:cNvPr id="57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403648" y="3933056"/>
            <a:ext cx="388843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Аналітичний огляд середніх цін реалізації ВРХ, свиней та молока усіх видів від сільськогосподарських підприємств</a:t>
            </a:r>
          </a:p>
        </p:txBody>
      </p:sp>
      <p:pic>
        <p:nvPicPr>
          <p:cNvPr id="1027" name="Picture 3" descr="C:\Documents and Settings\user\Рабочий стол\kisspng-computer-icons-commerce-download-trade-wings-ltd-forex-exchange-bureau-5b05a7b76b5ee9.9807846615270972714398.png"/>
          <p:cNvPicPr>
            <a:picLocks noChangeAspect="1" noChangeArrowheads="1"/>
          </p:cNvPicPr>
          <p:nvPr/>
        </p:nvPicPr>
        <p:blipFill>
          <a:blip r:embed="rId7" cstate="print"/>
          <a:srcRect l="9980" t="9980" r="10178" b="10178"/>
          <a:stretch>
            <a:fillRect/>
          </a:stretch>
        </p:blipFill>
        <p:spPr bwMode="auto">
          <a:xfrm>
            <a:off x="395536" y="4835878"/>
            <a:ext cx="537337" cy="537337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kisspng-swipe-arrows-direction-arrows-encapsulated-postscr-5aea1f26c42759.884280301525292838803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467544" y="3356992"/>
            <a:ext cx="414101" cy="41410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23528" y="404664"/>
            <a:ext cx="5400600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Аналітичні дослідження цінових тенденцій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у сфері закупівлі ВРХ, свиней і молока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в Україні та країнах ЄС</a:t>
            </a:r>
          </a:p>
        </p:txBody>
      </p:sp>
    </p:spTree>
    <p:extLst>
      <p:ext uri="{BB962C8B-B14F-4D97-AF65-F5344CB8AC3E}">
        <p14:creationId xmlns="" xmlns:p14="http://schemas.microsoft.com/office/powerpoint/2010/main" val="331171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727278" cy="727278"/>
          </a:xfrm>
          <a:prstGeom prst="rect">
            <a:avLst/>
          </a:prstGeom>
        </p:spPr>
      </p:pic>
      <p:pic>
        <p:nvPicPr>
          <p:cNvPr id="30" name="Рисунок 2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727278" cy="727278"/>
          </a:xfrm>
          <a:prstGeom prst="rect">
            <a:avLst/>
          </a:prstGeom>
        </p:spPr>
      </p:pic>
      <p:pic>
        <p:nvPicPr>
          <p:cNvPr id="26" name="Рисунок 2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727278" cy="727278"/>
          </a:xfrm>
          <a:prstGeom prst="rect">
            <a:avLst/>
          </a:prstGeom>
        </p:spPr>
      </p:pic>
      <p:pic>
        <p:nvPicPr>
          <p:cNvPr id="15" name="Рисунок 14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29B8E06D-4768-4C8A-AA39-01E81942E0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 descr="C:\Documents and Settings\user\Рабочий стол\Новый рисунок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2808312" cy="400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кутник 48">
            <a:extLst>
              <a:ext uri="{FF2B5EF4-FFF2-40B4-BE49-F238E27FC236}">
                <a16:creationId xmlns="" xmlns:a16="http://schemas.microsoft.com/office/drawing/2014/main" id="{C4FDAFBE-D8B7-4764-B30D-C786BCB5F5CF}"/>
              </a:ext>
            </a:extLst>
          </p:cNvPr>
          <p:cNvSpPr/>
          <p:nvPr/>
        </p:nvSpPr>
        <p:spPr>
          <a:xfrm>
            <a:off x="2123729" y="1052736"/>
            <a:ext cx="3888432" cy="406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0" lang="uk-UA" sz="1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Охоплено </a:t>
            </a:r>
            <a:r>
              <a:rPr kumimoji="0" lang="en-US" sz="1400" kern="120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</a:t>
            </a:r>
            <a:r>
              <a:rPr kumimoji="0" lang="uk-UA" sz="1400" kern="120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ринків</a:t>
            </a:r>
            <a:r>
              <a:rPr kumimoji="0" lang="en-US" sz="1400" kern="120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uk-UA" sz="1400" kern="120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із</a:t>
            </a:r>
            <a:r>
              <a:rPr kumimoji="0" lang="uk-UA" sz="1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регіонів</a:t>
            </a:r>
            <a:r>
              <a:rPr kumimoji="0" lang="en-US" sz="1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uk-UA" sz="1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України</a:t>
            </a:r>
            <a:endParaRPr lang="uk-UA" sz="1400" dirty="0"/>
          </a:p>
        </p:txBody>
      </p:sp>
      <p:pic>
        <p:nvPicPr>
          <p:cNvPr id="8" name="Рисунок 7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C2A5754D-7398-4034-A884-3EFBF8D18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728464" cy="728464"/>
          </a:xfrm>
          <a:prstGeom prst="rect">
            <a:avLst/>
          </a:prstGeom>
        </p:spPr>
      </p:pic>
      <p:pic>
        <p:nvPicPr>
          <p:cNvPr id="9" name="Picture 3" descr="C:\Users\Oksana\Desktop\market-store-pngrepo-com.png">
            <a:extLst>
              <a:ext uri="{FF2B5EF4-FFF2-40B4-BE49-F238E27FC236}">
                <a16:creationId xmlns="" xmlns:a16="http://schemas.microsoft.com/office/drawing/2014/main" id="{3446B3BA-D612-4AEB-B82D-3E8887BF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052736"/>
            <a:ext cx="527720" cy="423442"/>
          </a:xfrm>
          <a:prstGeom prst="rect">
            <a:avLst/>
          </a:prstGeom>
          <a:noFill/>
        </p:spPr>
      </p:pic>
      <p:pic>
        <p:nvPicPr>
          <p:cNvPr id="10" name="Рисунок 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00573"/>
            <a:ext cx="727278" cy="727278"/>
          </a:xfrm>
          <a:prstGeom prst="rect">
            <a:avLst/>
          </a:prstGeom>
        </p:spPr>
      </p:pic>
      <p:pic>
        <p:nvPicPr>
          <p:cNvPr id="11" name="Рисунок 10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33EBAE66-50A9-4BB7-88FB-21D63667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7" y="4975087"/>
            <a:ext cx="727278" cy="727278"/>
          </a:xfrm>
          <a:prstGeom prst="rect">
            <a:avLst/>
          </a:prstGeom>
        </p:spPr>
      </p:pic>
      <p:pic>
        <p:nvPicPr>
          <p:cNvPr id="12" name="Picture 11" descr="C:\Users\Oksana\Desktop\151-512.png">
            <a:extLst>
              <a:ext uri="{FF2B5EF4-FFF2-40B4-BE49-F238E27FC236}">
                <a16:creationId xmlns="" xmlns:a16="http://schemas.microsoft.com/office/drawing/2014/main" id="{D2A11A5C-6D91-4DF4-8628-392A216D7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085184"/>
            <a:ext cx="524793" cy="524793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971600" y="4869160"/>
            <a:ext cx="5040560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Розрахована вартість місячного набору, складеного з </a:t>
            </a:r>
            <a:r>
              <a:rPr kumimoji="0" lang="uk-UA" sz="1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обстежуваних основних продуктів харчування </a:t>
            </a:r>
            <a:r>
              <a:rPr kumimoji="0" lang="uk-UA" sz="1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регіонах</a:t>
            </a:r>
            <a:r>
              <a:rPr lang="uk-UA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для різних категорій громадян (працездатне, непрацездатне)</a:t>
            </a:r>
            <a:endParaRPr lang="ru-RU" sz="105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1" descr="C:\Users\Oksana\Desktop\17-512.png">
            <a:extLst>
              <a:ext uri="{FF2B5EF4-FFF2-40B4-BE49-F238E27FC236}">
                <a16:creationId xmlns="" xmlns:a16="http://schemas.microsoft.com/office/drawing/2014/main" id="{7047232D-9ECE-442C-933C-65855967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44824"/>
            <a:ext cx="587439" cy="504706"/>
          </a:xfrm>
          <a:prstGeom prst="rect">
            <a:avLst/>
          </a:prstGeom>
          <a:noFill/>
        </p:spPr>
      </p:pic>
      <p:pic>
        <p:nvPicPr>
          <p:cNvPr id="20" name="Рисунок 1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FD007087-8D37-446F-82D6-D8B67C462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728464" cy="7284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B6BF90E-0CCF-44E3-86BE-CC1D33FEEF77}"/>
              </a:ext>
            </a:extLst>
          </p:cNvPr>
          <p:cNvSpPr txBox="1"/>
          <p:nvPr/>
        </p:nvSpPr>
        <p:spPr>
          <a:xfrm>
            <a:off x="971600" y="6021288"/>
            <a:ext cx="792088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Постанова КМУ 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від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жовтня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2016 року №780  «</a:t>
            </a:r>
            <a:r>
              <a:rPr lang="uk-UA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 затвердження наборів продуктів харчування, наборів непродовольчих товарів та наборів послуг для основних соціальних і демографічних груп населення»</a:t>
            </a:r>
            <a:endParaRPr lang="ru-RU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5E6F6D6-E65C-43EE-AECF-08F4E07914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51" t="15350" r="16138" b="15350"/>
          <a:stretch/>
        </p:blipFill>
        <p:spPr>
          <a:xfrm>
            <a:off x="369925" y="6057056"/>
            <a:ext cx="433821" cy="483244"/>
          </a:xfrm>
          <a:prstGeom prst="rect">
            <a:avLst/>
          </a:prstGeom>
        </p:spPr>
      </p:pic>
      <p:sp>
        <p:nvSpPr>
          <p:cNvPr id="24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971600" y="1772816"/>
            <a:ext cx="50405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4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Перелік товарів для щомісячного обстеження включає 38 основних видів продуктів харчування</a:t>
            </a:r>
            <a:endParaRPr lang="uk-UA" sz="1400" dirty="0"/>
          </a:p>
        </p:txBody>
      </p:sp>
      <p:pic>
        <p:nvPicPr>
          <p:cNvPr id="25" name="Picture 4" descr="C:\Users\Oksana\Desktop\256-256-7a3e210631a30e863103d333c74fcbf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636912"/>
            <a:ext cx="567007" cy="503659"/>
          </a:xfrm>
          <a:prstGeom prst="rect">
            <a:avLst/>
          </a:prstGeom>
          <a:noFill/>
        </p:spPr>
      </p:pic>
      <p:sp>
        <p:nvSpPr>
          <p:cNvPr id="27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971600" y="2564904"/>
            <a:ext cx="50405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400" dirty="0">
                <a:solidFill>
                  <a:schemeClr val="tx1"/>
                </a:solidFill>
              </a:rPr>
              <a:t>Поточні мінімальні, максимальні та середні ціни на продукти харчування в розрізі регіонів та в цілому по Україні</a:t>
            </a:r>
            <a:endParaRPr lang="ru-RU" sz="1400" dirty="0"/>
          </a:p>
        </p:txBody>
      </p:sp>
      <p:pic>
        <p:nvPicPr>
          <p:cNvPr id="28" name="Picture 9" descr="C:\Users\Oksana\Desktop\bag-money-icon--3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429000"/>
            <a:ext cx="576064" cy="438906"/>
          </a:xfrm>
          <a:prstGeom prst="rect">
            <a:avLst/>
          </a:prstGeom>
          <a:noFill/>
        </p:spPr>
      </p:pic>
      <p:pic>
        <p:nvPicPr>
          <p:cNvPr id="29" name="Picture 10" descr="C:\Users\Oksana\Desktop\1264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1" y="4251816"/>
            <a:ext cx="576064" cy="410945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971600" y="3356992"/>
            <a:ext cx="504056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400" dirty="0">
                <a:solidFill>
                  <a:schemeClr val="tx1"/>
                </a:solidFill>
              </a:rPr>
              <a:t>Щомісячні ціни реалізації сільськогосподарської продукції та продовольчих товарів</a:t>
            </a:r>
            <a:endParaRPr lang="ru-RU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971600" y="4077072"/>
            <a:ext cx="504056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400" dirty="0">
                <a:solidFill>
                  <a:schemeClr val="tx1"/>
                </a:solidFill>
              </a:rPr>
              <a:t>Обсяги, динаміка та географічна структура експорту – імпорту товарів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2411760" y="332656"/>
            <a:ext cx="540060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Аналітичні дослідження роздрібних цін на продуктових ринках України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ая выноска 38"/>
          <p:cNvSpPr/>
          <p:nvPr/>
        </p:nvSpPr>
        <p:spPr>
          <a:xfrm>
            <a:off x="2771800" y="3861048"/>
            <a:ext cx="6192688" cy="2880320"/>
          </a:xfrm>
          <a:prstGeom prst="wedgeRectCallout">
            <a:avLst>
              <a:gd name="adj1" fmla="val -54367"/>
              <a:gd name="adj2" fmla="val -4493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8" name="Рисунок 47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5794152"/>
            <a:ext cx="751317" cy="751317"/>
          </a:xfrm>
          <a:prstGeom prst="rect">
            <a:avLst/>
          </a:prstGeom>
        </p:spPr>
      </p:pic>
      <p:pic>
        <p:nvPicPr>
          <p:cNvPr id="49" name="Рисунок 48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751317" cy="751317"/>
          </a:xfrm>
          <a:prstGeom prst="rect">
            <a:avLst/>
          </a:prstGeom>
        </p:spPr>
      </p:pic>
      <p:sp>
        <p:nvSpPr>
          <p:cNvPr id="38" name="Прямоугольная выноска 37"/>
          <p:cNvSpPr/>
          <p:nvPr/>
        </p:nvSpPr>
        <p:spPr>
          <a:xfrm>
            <a:off x="107504" y="404664"/>
            <a:ext cx="6192688" cy="2664296"/>
          </a:xfrm>
          <a:prstGeom prst="wedgeRectCallout">
            <a:avLst>
              <a:gd name="adj1" fmla="val 55614"/>
              <a:gd name="adj2" fmla="val -2455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7067"/>
            <a:ext cx="583027" cy="583027"/>
          </a:xfrm>
          <a:prstGeom prst="rect">
            <a:avLst/>
          </a:prstGeom>
        </p:spPr>
      </p:pic>
      <p:pic>
        <p:nvPicPr>
          <p:cNvPr id="30" name="Рисунок 2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7050"/>
            <a:ext cx="583027" cy="583027"/>
          </a:xfrm>
          <a:prstGeom prst="rect">
            <a:avLst/>
          </a:prstGeom>
        </p:spPr>
      </p:pic>
      <p:pic>
        <p:nvPicPr>
          <p:cNvPr id="26" name="Рисунок 2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583027" cy="583027"/>
          </a:xfrm>
          <a:prstGeom prst="rect">
            <a:avLst/>
          </a:prstGeom>
        </p:spPr>
      </p:pic>
      <p:pic>
        <p:nvPicPr>
          <p:cNvPr id="10" name="Рисунок 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567"/>
            <a:ext cx="583027" cy="583027"/>
          </a:xfrm>
          <a:prstGeom prst="rect">
            <a:avLst/>
          </a:prstGeom>
        </p:spPr>
      </p:pic>
      <p:pic>
        <p:nvPicPr>
          <p:cNvPr id="11" name="Рисунок 10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33EBAE66-50A9-4BB7-88FB-21D63667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583027" cy="583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755576" y="2564904"/>
            <a:ext cx="5688632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Дослідження світових цін на основні сільськогосподарські продукти</a:t>
            </a:r>
            <a:endParaRPr lang="ru-RU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1" descr="C:\Users\Oksana\Desktop\17-512.png">
            <a:extLst>
              <a:ext uri="{FF2B5EF4-FFF2-40B4-BE49-F238E27FC236}">
                <a16:creationId xmlns="" xmlns:a16="http://schemas.microsoft.com/office/drawing/2014/main" id="{7047232D-9ECE-442C-933C-65855967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470924" cy="432048"/>
          </a:xfrm>
          <a:prstGeom prst="rect">
            <a:avLst/>
          </a:prstGeom>
          <a:noFill/>
        </p:spPr>
      </p:pic>
      <p:sp>
        <p:nvSpPr>
          <p:cNvPr id="24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827584" y="764704"/>
            <a:ext cx="54006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Аналіз тенденцій торгівлі за 11 товарними групами та 75 продовольчими товарами УКТ </a:t>
            </a:r>
            <a:r>
              <a:rPr lang="uk-UA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ЗЕД</a:t>
            </a:r>
            <a:endParaRPr lang="uk-UA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115616" y="1124744"/>
            <a:ext cx="51125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Динаміка обсягів експорту/імпорту </a:t>
            </a:r>
            <a:r>
              <a:rPr lang="uk-UA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агропродовольчих</a:t>
            </a:r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 товарів</a:t>
            </a:r>
            <a:r>
              <a:rPr lang="ru-RU" sz="1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1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динаміка</a:t>
            </a:r>
            <a:r>
              <a:rPr lang="ru-RU" sz="1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зовнішньоторговельного сальдо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10" descr="C:\Users\Oksana\Desktop\1264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96752"/>
            <a:ext cx="432048" cy="266929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755576" y="1628800"/>
            <a:ext cx="561662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За групами товарів визначено по 5–6  країн – основних торгових партнерів</a:t>
            </a:r>
            <a:endParaRPr lang="uk-UA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1187624" y="1988840"/>
            <a:ext cx="496855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1100" dirty="0">
                <a:latin typeface="Cambria" panose="02040503050406030204" pitchFamily="18" charset="0"/>
                <a:ea typeface="Cambria" panose="02040503050406030204" pitchFamily="18" charset="0"/>
              </a:rPr>
              <a:t>Визначення структури товарної концентрації та географічної диверсифікації експортних та імпортних потоків </a:t>
            </a:r>
            <a:endParaRPr lang="uk-UA" sz="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6498" name="Picture 2" descr="G:\Новый рисунок (1)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16632"/>
            <a:ext cx="2094284" cy="297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3FDD3A9-187E-40C9-BCAB-901CD8844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12909" cy="412909"/>
          </a:xfrm>
          <a:prstGeom prst="rect">
            <a:avLst/>
          </a:prstGeom>
        </p:spPr>
      </p:pic>
      <p:pic>
        <p:nvPicPr>
          <p:cNvPr id="35" name="Picture 10" descr="C:\Users\Oksana\Desktop\33946.png">
            <a:extLst>
              <a:ext uri="{FF2B5EF4-FFF2-40B4-BE49-F238E27FC236}">
                <a16:creationId xmlns="" xmlns:a16="http://schemas.microsoft.com/office/drawing/2014/main" id="{7C04FC3F-CBD8-4FE7-A480-D1C29082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1988840"/>
            <a:ext cx="437902" cy="456453"/>
          </a:xfrm>
          <a:prstGeom prst="rect">
            <a:avLst/>
          </a:prstGeom>
          <a:noFill/>
        </p:spPr>
      </p:pic>
      <p:pic>
        <p:nvPicPr>
          <p:cNvPr id="36" name="Picture 4" descr="C:\Users\Oksana\Desktop\256-256-7a3e210631a30e863103d333c74fcbf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492896"/>
            <a:ext cx="432048" cy="430942"/>
          </a:xfrm>
          <a:prstGeom prst="rect">
            <a:avLst/>
          </a:prstGeom>
          <a:noFill/>
        </p:spPr>
      </p:pic>
      <p:pic>
        <p:nvPicPr>
          <p:cNvPr id="106499" name="Picture 3" descr="G:\Новый рисунок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528158"/>
            <a:ext cx="2232248" cy="316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Прямокутник 48">
            <a:extLst>
              <a:ext uri="{FF2B5EF4-FFF2-40B4-BE49-F238E27FC236}">
                <a16:creationId xmlns="" xmlns:a16="http://schemas.microsoft.com/office/drawing/2014/main" id="{C4FDAFBE-D8B7-4764-B30D-C786BCB5F5CF}"/>
              </a:ext>
            </a:extLst>
          </p:cNvPr>
          <p:cNvSpPr/>
          <p:nvPr/>
        </p:nvSpPr>
        <p:spPr>
          <a:xfrm>
            <a:off x="3779912" y="4077072"/>
            <a:ext cx="5004048" cy="769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Охоплено дві групи товарів на рівні 4–8 знаків УКТ ЗЕД, кількість товарних позицій – 43</a:t>
            </a:r>
            <a:endParaRPr lang="uk-UA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3851920" y="5949280"/>
            <a:ext cx="48965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uk-UA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бсяги експорту/імпорту свіжих фруктів та овочів,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обсяги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зовнішньоторговельного сальдо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3779912" y="5013176"/>
            <a:ext cx="5004048" cy="77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 кожною групою товарів сформована вибірка з 5 основних країн-партнерів</a:t>
            </a:r>
            <a:endParaRPr lang="uk-UA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5" descr="C:\Users\Oksana\Desktop\Без имени-2.png">
            <a:extLst>
              <a:ext uri="{FF2B5EF4-FFF2-40B4-BE49-F238E27FC236}">
                <a16:creationId xmlns="" xmlns:a16="http://schemas.microsoft.com/office/drawing/2014/main" id="{A72BB786-586A-40F8-9467-B9317B15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877272"/>
            <a:ext cx="576064" cy="504055"/>
          </a:xfrm>
          <a:prstGeom prst="rect">
            <a:avLst/>
          </a:prstGeom>
          <a:noFill/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3781730B-32E3-48A7-82E3-2AF09A51CE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21088"/>
            <a:ext cx="504056" cy="490683"/>
          </a:xfrm>
          <a:prstGeom prst="rect">
            <a:avLst/>
          </a:prstGeom>
        </p:spPr>
      </p:pic>
      <p:pic>
        <p:nvPicPr>
          <p:cNvPr id="46" name="Рисунок 4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941168"/>
            <a:ext cx="751317" cy="75131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B3FDD3A9-187E-40C9-BCAB-901CD8844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3176"/>
            <a:ext cx="628933" cy="62893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7504" y="251356"/>
            <a:ext cx="619268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Зовнішньоторговельний обіг продукції АПК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71800" y="3212976"/>
            <a:ext cx="619268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Інформаційний бюлетень по тенденції зовнішньої торгівлі Україною фруктами та овочами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ая выноска 37"/>
          <p:cNvSpPr/>
          <p:nvPr/>
        </p:nvSpPr>
        <p:spPr>
          <a:xfrm>
            <a:off x="0" y="908720"/>
            <a:ext cx="6480720" cy="2880320"/>
          </a:xfrm>
          <a:prstGeom prst="wedgeRectCallout">
            <a:avLst>
              <a:gd name="adj1" fmla="val 52975"/>
              <a:gd name="adj2" fmla="val -4917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2771800" y="4509120"/>
            <a:ext cx="6192688" cy="2232248"/>
          </a:xfrm>
          <a:prstGeom prst="wedgeRectCallout">
            <a:avLst>
              <a:gd name="adj1" fmla="val -55741"/>
              <a:gd name="adj2" fmla="val -19594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8" name="Рисунок 47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049301"/>
            <a:ext cx="640184" cy="640184"/>
          </a:xfrm>
          <a:prstGeom prst="rect">
            <a:avLst/>
          </a:prstGeom>
        </p:spPr>
      </p:pic>
      <p:pic>
        <p:nvPicPr>
          <p:cNvPr id="49" name="Рисунок 48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4763696"/>
            <a:ext cx="640184" cy="640184"/>
          </a:xfrm>
          <a:prstGeom prst="rect">
            <a:avLst/>
          </a:prstGeom>
        </p:spPr>
      </p:pic>
      <p:pic>
        <p:nvPicPr>
          <p:cNvPr id="32" name="Рисунок 31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9115"/>
            <a:ext cx="583027" cy="583027"/>
          </a:xfrm>
          <a:prstGeom prst="rect">
            <a:avLst/>
          </a:prstGeom>
        </p:spPr>
      </p:pic>
      <p:pic>
        <p:nvPicPr>
          <p:cNvPr id="30" name="Рисунок 2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9098"/>
            <a:ext cx="583027" cy="583027"/>
          </a:xfrm>
          <a:prstGeom prst="rect">
            <a:avLst/>
          </a:prstGeom>
        </p:spPr>
      </p:pic>
      <p:pic>
        <p:nvPicPr>
          <p:cNvPr id="26" name="Рисунок 2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994"/>
            <a:ext cx="583027" cy="583027"/>
          </a:xfrm>
          <a:prstGeom prst="rect">
            <a:avLst/>
          </a:prstGeom>
        </p:spPr>
      </p:pic>
      <p:pic>
        <p:nvPicPr>
          <p:cNvPr id="10" name="Рисунок 9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583027" cy="583027"/>
          </a:xfrm>
          <a:prstGeom prst="rect">
            <a:avLst/>
          </a:prstGeom>
        </p:spPr>
      </p:pic>
      <p:pic>
        <p:nvPicPr>
          <p:cNvPr id="11" name="Рисунок 10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33EBAE66-50A9-4BB7-88FB-21D63667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583027" cy="583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755576" y="3068960"/>
            <a:ext cx="568863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Використання тарифних квот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1" descr="C:\Users\Oksana\Desktop\17-512.png">
            <a:extLst>
              <a:ext uri="{FF2B5EF4-FFF2-40B4-BE49-F238E27FC236}">
                <a16:creationId xmlns="" xmlns:a16="http://schemas.microsoft.com/office/drawing/2014/main" id="{7047232D-9ECE-442C-933C-65855967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70924" cy="404601"/>
          </a:xfrm>
          <a:prstGeom prst="rect">
            <a:avLst/>
          </a:prstGeom>
          <a:noFill/>
        </p:spPr>
      </p:pic>
      <p:sp>
        <p:nvSpPr>
          <p:cNvPr id="24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827584" y="836712"/>
            <a:ext cx="54006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Охоплено 10 груп товарів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за УКТ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ЗЕД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 (кількість товарних позицій: 74)</a:t>
            </a:r>
            <a:endParaRPr lang="uk-UA" sz="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1187624" y="1268760"/>
            <a:ext cx="51125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Динаміка обсягів експорту/імпорту </a:t>
            </a:r>
            <a:r>
              <a:rPr lang="uk-UA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агропродовольчих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 товарів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динаміка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зовнішньоторговельного сальдо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10" descr="C:\Users\Oksana\Desktop\1264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12776"/>
            <a:ext cx="432048" cy="266929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899592" y="1844824"/>
            <a:ext cx="547260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За групами товарів визначено по 4–5 країн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ЄС - основних торгових партнерів</a:t>
            </a:r>
            <a:endParaRPr lang="uk-UA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1259632" y="2420888"/>
            <a:ext cx="496855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Визначення структури товарної концентрації і географічної диверсифікації експортних та імпортних потоків </a:t>
            </a:r>
            <a:endParaRPr lang="uk-UA" sz="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3FDD3A9-187E-40C9-BCAB-901CD8844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12909" cy="412909"/>
          </a:xfrm>
          <a:prstGeom prst="rect">
            <a:avLst/>
          </a:prstGeom>
        </p:spPr>
      </p:pic>
      <p:pic>
        <p:nvPicPr>
          <p:cNvPr id="35" name="Picture 10" descr="C:\Users\Oksana\Desktop\33946.png">
            <a:extLst>
              <a:ext uri="{FF2B5EF4-FFF2-40B4-BE49-F238E27FC236}">
                <a16:creationId xmlns="" xmlns:a16="http://schemas.microsoft.com/office/drawing/2014/main" id="{7C04FC3F-CBD8-4FE7-A480-D1C29082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420888"/>
            <a:ext cx="437902" cy="456453"/>
          </a:xfrm>
          <a:prstGeom prst="rect">
            <a:avLst/>
          </a:prstGeom>
          <a:noFill/>
        </p:spPr>
      </p:pic>
      <p:sp>
        <p:nvSpPr>
          <p:cNvPr id="40" name="Прямокутник 48">
            <a:extLst>
              <a:ext uri="{FF2B5EF4-FFF2-40B4-BE49-F238E27FC236}">
                <a16:creationId xmlns="" xmlns:a16="http://schemas.microsoft.com/office/drawing/2014/main" id="{C4FDAFBE-D8B7-4764-B30D-C786BCB5F5CF}"/>
              </a:ext>
            </a:extLst>
          </p:cNvPr>
          <p:cNvSpPr/>
          <p:nvPr/>
        </p:nvSpPr>
        <p:spPr>
          <a:xfrm>
            <a:off x="3707904" y="4581128"/>
            <a:ext cx="5004048" cy="769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Охоплено дві групи товарів на рівні 4–8 знаків УКТ ЗЕД, кількість товарних позицій – 43</a:t>
            </a:r>
            <a:endParaRPr lang="uk-UA" sz="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780F933-C034-4F1A-8C87-0A33DC412E9B}"/>
              </a:ext>
            </a:extLst>
          </p:cNvPr>
          <p:cNvSpPr txBox="1"/>
          <p:nvPr/>
        </p:nvSpPr>
        <p:spPr>
          <a:xfrm>
            <a:off x="3851920" y="6154850"/>
            <a:ext cx="489654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uk-UA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бсяги експорту/імпорту свіжих фруктів та овочів,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обсяги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зовнішньоторговельного сальдо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Прямокутник 66">
            <a:extLst>
              <a:ext uri="{FF2B5EF4-FFF2-40B4-BE49-F238E27FC236}">
                <a16:creationId xmlns="" xmlns:a16="http://schemas.microsoft.com/office/drawing/2014/main" id="{BD42C425-B58C-4710-9281-F07464DA0ABC}"/>
              </a:ext>
            </a:extLst>
          </p:cNvPr>
          <p:cNvSpPr/>
          <p:nvPr/>
        </p:nvSpPr>
        <p:spPr>
          <a:xfrm>
            <a:off x="3779912" y="5373216"/>
            <a:ext cx="5004048" cy="77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За групами товарів визначення по 4–5 країн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200" dirty="0">
                <a:latin typeface="Cambria" panose="02040503050406030204" pitchFamily="18" charset="0"/>
                <a:ea typeface="Cambria" panose="02040503050406030204" pitchFamily="18" charset="0"/>
              </a:rPr>
              <a:t>ЄС  основних торгових партнерів</a:t>
            </a:r>
            <a:endParaRPr lang="uk-UA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5" descr="C:\Users\Oksana\Desktop\Без имени-2.png">
            <a:extLst>
              <a:ext uri="{FF2B5EF4-FFF2-40B4-BE49-F238E27FC236}">
                <a16:creationId xmlns="" xmlns:a16="http://schemas.microsoft.com/office/drawing/2014/main" id="{A72BB786-586A-40F8-9467-B9317B15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6095847"/>
            <a:ext cx="490854" cy="429496"/>
          </a:xfrm>
          <a:prstGeom prst="rect">
            <a:avLst/>
          </a:prstGeom>
          <a:noFill/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3781730B-32E3-48A7-82E3-2AF09A51CE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69160"/>
            <a:ext cx="429497" cy="418102"/>
          </a:xfrm>
          <a:prstGeom prst="rect">
            <a:avLst/>
          </a:prstGeom>
        </p:spPr>
      </p:pic>
      <p:pic>
        <p:nvPicPr>
          <p:cNvPr id="46" name="Рисунок 45" descr="Зображення, що містить предмет, дзеркало&#10;&#10;Автоматично згенерований опис">
            <a:extLst>
              <a:ext uri="{FF2B5EF4-FFF2-40B4-BE49-F238E27FC236}">
                <a16:creationId xmlns="" xmlns:a16="http://schemas.microsoft.com/office/drawing/2014/main" id="{67FE6D4C-D4B1-450A-BB24-F3A522C8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5411768"/>
            <a:ext cx="640184" cy="64018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B3FDD3A9-187E-40C9-BCAB-901CD8844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65673"/>
            <a:ext cx="535903" cy="535903"/>
          </a:xfrm>
          <a:prstGeom prst="rect">
            <a:avLst/>
          </a:prstGeom>
        </p:spPr>
      </p:pic>
      <p:pic>
        <p:nvPicPr>
          <p:cNvPr id="107522" name="Picture 2" descr="G:\Новый рисунок (2)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573016"/>
            <a:ext cx="2234762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8" descr="C:\Users\Oksana\Desktop\quota1.png">
            <a:extLst>
              <a:ext uri="{FF2B5EF4-FFF2-40B4-BE49-F238E27FC236}">
                <a16:creationId xmlns="" xmlns:a16="http://schemas.microsoft.com/office/drawing/2014/main" id="{DD2C7084-9213-4149-BB04-C976D2B82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17306" t="15491" r="17736" b="10710"/>
          <a:stretch/>
        </p:blipFill>
        <p:spPr bwMode="auto">
          <a:xfrm>
            <a:off x="179512" y="2852936"/>
            <a:ext cx="561236" cy="591369"/>
          </a:xfrm>
          <a:prstGeom prst="rect">
            <a:avLst/>
          </a:prstGeom>
          <a:noFill/>
        </p:spPr>
      </p:pic>
      <p:pic>
        <p:nvPicPr>
          <p:cNvPr id="107523" name="Picture 3" descr="G:\Новый рисунок (3)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116632"/>
            <a:ext cx="2140140" cy="305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771800" y="3717032"/>
            <a:ext cx="6192688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Інформаційний бюлетень по тенденції зовнішньої торгівлі фруктами та овочами між Україною та країнами ЄС і Великою Британією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88640"/>
            <a:ext cx="648072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Україна – ЄС: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тенденції торгівлі агропромисловими товарами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573" y="135854"/>
            <a:ext cx="7690892" cy="79608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Інформаційне та методичне забезпечення</a:t>
            </a:r>
            <a:b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державних органів</a:t>
            </a:r>
            <a:endParaRPr lang="ru-RU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CF6F1575-C762-461B-A1AC-194CA90501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187624" y="1268760"/>
            <a:ext cx="2520280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Міністерство аграрної політики та продовольства України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3068960"/>
            <a:ext cx="1440000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Директорат сільського розвитку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63688" y="3068960"/>
            <a:ext cx="1440160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Директорат розвитку аграрного сектору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3068960"/>
            <a:ext cx="1440000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Департамент аграрної політики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4797152"/>
            <a:ext cx="2088232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Департамент міжнародної співпраці у сфері економіки, торгівлі та сільського господарства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27784" y="4797152"/>
            <a:ext cx="2088000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Департамент взаємодії з експортерами та просування експорту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691680" y="2708920"/>
            <a:ext cx="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275856" y="2708920"/>
            <a:ext cx="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187624" y="2708920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  <a:endCxn id="6" idx="0"/>
          </p:cNvCxnSpPr>
          <p:nvPr/>
        </p:nvCxnSpPr>
        <p:spPr>
          <a:xfrm>
            <a:off x="2483768" y="270892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419872" y="2708920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4931808" y="4304918"/>
            <a:ext cx="1800200" cy="1130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Обласні державні адміністрації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30208" y="5638805"/>
            <a:ext cx="1800200" cy="7960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Обласні ради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928019" y="5638805"/>
            <a:ext cx="1800200" cy="7960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Територіальні громади</a:t>
            </a:r>
          </a:p>
        </p:txBody>
      </p:sp>
      <p:sp>
        <p:nvSpPr>
          <p:cNvPr id="10" name="Скругленный прямоугольник 21">
            <a:extLst>
              <a:ext uri="{FF2B5EF4-FFF2-40B4-BE49-F238E27FC236}">
                <a16:creationId xmlns="" xmlns:a16="http://schemas.microsoft.com/office/drawing/2014/main" id="{58718009-72BB-42E0-9853-FCEA86F85FAE}"/>
              </a:ext>
            </a:extLst>
          </p:cNvPr>
          <p:cNvSpPr/>
          <p:nvPr/>
        </p:nvSpPr>
        <p:spPr>
          <a:xfrm>
            <a:off x="4853880" y="1368978"/>
            <a:ext cx="1800200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ea typeface="Cambria" panose="02040503050406030204" pitchFamily="18" charset="0"/>
              </a:rPr>
              <a:t>Національна академія державного управління при Президентові України</a:t>
            </a:r>
          </a:p>
        </p:txBody>
      </p:sp>
      <p:sp>
        <p:nvSpPr>
          <p:cNvPr id="12" name="Скругленный прямоугольник 21">
            <a:extLst>
              <a:ext uri="{FF2B5EF4-FFF2-40B4-BE49-F238E27FC236}">
                <a16:creationId xmlns="" xmlns:a16="http://schemas.microsoft.com/office/drawing/2014/main" id="{2E34867F-EEE7-4BA0-B25F-27362979F16D}"/>
              </a:ext>
            </a:extLst>
          </p:cNvPr>
          <p:cNvSpPr/>
          <p:nvPr/>
        </p:nvSpPr>
        <p:spPr>
          <a:xfrm>
            <a:off x="6948032" y="1318947"/>
            <a:ext cx="1785045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ea typeface="Cambria" panose="02040503050406030204" pitchFamily="18" charset="0"/>
              </a:rPr>
              <a:t>Аграрні вищі навчальні заклади та коледжі</a:t>
            </a:r>
          </a:p>
        </p:txBody>
      </p:sp>
      <p:sp>
        <p:nvSpPr>
          <p:cNvPr id="14" name="Скругленный прямоугольник 21">
            <a:extLst>
              <a:ext uri="{FF2B5EF4-FFF2-40B4-BE49-F238E27FC236}">
                <a16:creationId xmlns="" xmlns:a16="http://schemas.microsoft.com/office/drawing/2014/main" id="{2069B860-B8FB-4651-9C3B-6B4A0C4A4CED}"/>
              </a:ext>
            </a:extLst>
          </p:cNvPr>
          <p:cNvSpPr/>
          <p:nvPr/>
        </p:nvSpPr>
        <p:spPr>
          <a:xfrm>
            <a:off x="6948032" y="4264096"/>
            <a:ext cx="1785045" cy="11283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ea typeface="Cambria" panose="02040503050406030204" pitchFamily="18" charset="0"/>
              </a:rPr>
              <a:t>Аграрний союз України</a:t>
            </a:r>
          </a:p>
        </p:txBody>
      </p:sp>
      <p:sp>
        <p:nvSpPr>
          <p:cNvPr id="27" name="Скругленный прямоугольник 19">
            <a:extLst>
              <a:ext uri="{FF2B5EF4-FFF2-40B4-BE49-F238E27FC236}">
                <a16:creationId xmlns="" xmlns:a16="http://schemas.microsoft.com/office/drawing/2014/main" id="{5D18243E-8826-43F9-8F68-A40DF6B0A2D5}"/>
              </a:ext>
            </a:extLst>
          </p:cNvPr>
          <p:cNvSpPr/>
          <p:nvPr/>
        </p:nvSpPr>
        <p:spPr>
          <a:xfrm>
            <a:off x="4878086" y="2966906"/>
            <a:ext cx="3852322" cy="1130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ea typeface="Cambria" panose="02040503050406030204" pitchFamily="18" charset="0"/>
              </a:rPr>
              <a:t>Державна </a:t>
            </a:r>
          </a:p>
          <a:p>
            <a:pPr algn="ctr"/>
            <a:r>
              <a:rPr lang="uk-UA" sz="1400" b="1" dirty="0">
                <a:solidFill>
                  <a:schemeClr val="tx1"/>
                </a:solidFill>
                <a:ea typeface="Cambria" panose="02040503050406030204" pitchFamily="18" charset="0"/>
              </a:rPr>
              <a:t>установа «Науково-методичний центр вищої та фахової </a:t>
            </a:r>
            <a:r>
              <a:rPr lang="uk-UA" sz="1400" b="1" dirty="0" err="1">
                <a:solidFill>
                  <a:schemeClr val="tx1"/>
                </a:solidFill>
                <a:ea typeface="Cambria" panose="02040503050406030204" pitchFamily="18" charset="0"/>
              </a:rPr>
              <a:t>передвищої</a:t>
            </a:r>
            <a:r>
              <a:rPr lang="uk-UA" sz="1400" b="1" dirty="0">
                <a:solidFill>
                  <a:schemeClr val="tx1"/>
                </a:solidFill>
                <a:ea typeface="Cambria" panose="02040503050406030204" pitchFamily="18" charset="0"/>
              </a:rPr>
              <a:t> освіти»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1691680" y="188640"/>
            <a:ext cx="621510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Мережа установ продуктивності АПК</a:t>
            </a:r>
            <a:endParaRPr lang="uk-UA" sz="3600" i="1" u="sng" dirty="0">
              <a:solidFill>
                <a:schemeClr val="tx1"/>
              </a:solidFill>
            </a:endParaRPr>
          </a:p>
        </p:txBody>
      </p:sp>
      <p:sp>
        <p:nvSpPr>
          <p:cNvPr id="147" name="Прямоугольник с двумя скругленными противолежащими углами 146"/>
          <p:cNvSpPr/>
          <p:nvPr/>
        </p:nvSpPr>
        <p:spPr>
          <a:xfrm>
            <a:off x="107504" y="3933056"/>
            <a:ext cx="4464496" cy="273630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rgbClr val="0000FF"/>
                </a:solidFill>
                <a:latin typeface="Constantia" pitchFamily="18" charset="0"/>
                <a:cs typeface="Arial" pitchFamily="34" charset="0"/>
              </a:rPr>
              <a:t>1-</a:t>
            </a:r>
            <a:r>
              <a:rPr lang="uk-UA" sz="1600" b="1" dirty="0">
                <a:solidFill>
                  <a:srgbClr val="0000FF"/>
                </a:solidFill>
                <a:latin typeface="Constantia" pitchFamily="18" charset="0"/>
                <a:cs typeface="Arial" pitchFamily="34" charset="0"/>
              </a:rPr>
              <a:t>НДІ</a:t>
            </a:r>
            <a:r>
              <a:rPr lang="en-US" sz="1600" b="1" dirty="0">
                <a:solidFill>
                  <a:srgbClr val="0000FF"/>
                </a:solidFill>
                <a:latin typeface="Constantia" pitchFamily="18" charset="0"/>
                <a:cs typeface="Arial" pitchFamily="34" charset="0"/>
              </a:rPr>
              <a:t> </a:t>
            </a:r>
            <a:r>
              <a:rPr lang="uk-UA" sz="1600" b="1" dirty="0" err="1">
                <a:solidFill>
                  <a:srgbClr val="0000FF"/>
                </a:solidFill>
                <a:latin typeface="Constantia" pitchFamily="18" charset="0"/>
                <a:cs typeface="Arial" pitchFamily="34" charset="0"/>
              </a:rPr>
              <a:t>“Украгропромпродуктивність”</a:t>
            </a:r>
            <a:endParaRPr lang="uk-UA" sz="1600" b="1" dirty="0">
              <a:solidFill>
                <a:srgbClr val="0000FF"/>
              </a:solidFill>
              <a:latin typeface="Constantia" pitchFamily="18" charset="0"/>
              <a:cs typeface="Arial" pitchFamily="34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2-</a:t>
            </a:r>
            <a:r>
              <a:rPr lang="uk-UA" sz="14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зональні центри – 5</a:t>
            </a:r>
          </a:p>
          <a:p>
            <a:r>
              <a:rPr lang="en-US" sz="14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3-</a:t>
            </a:r>
            <a:r>
              <a:rPr lang="uk-UA" sz="14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регіональні центри – 19 </a:t>
            </a:r>
            <a:endParaRPr lang="uk-UA" sz="1600" b="1" dirty="0">
              <a:solidFill>
                <a:schemeClr val="tx1"/>
              </a:solidFill>
              <a:latin typeface="Constantia" pitchFamily="18" charset="0"/>
              <a:cs typeface="Arial" pitchFamily="34" charset="0"/>
            </a:endParaRPr>
          </a:p>
          <a:p>
            <a:endParaRPr lang="uk-UA" sz="1400" dirty="0">
              <a:solidFill>
                <a:schemeClr val="tx1"/>
              </a:solidFill>
              <a:latin typeface="Constantia" pitchFamily="18" charset="0"/>
              <a:cs typeface="Arial" pitchFamily="34" charset="0"/>
            </a:endParaRPr>
          </a:p>
          <a:p>
            <a:r>
              <a:rPr lang="uk-UA" b="1" dirty="0">
                <a:solidFill>
                  <a:srgbClr val="0000FF"/>
                </a:solidFill>
              </a:rPr>
              <a:t>Зональні НДЦ: </a:t>
            </a:r>
          </a:p>
          <a:p>
            <a:pPr algn="just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Лісостеповий –м. Вінниця</a:t>
            </a:r>
          </a:p>
          <a:p>
            <a:pPr algn="just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Степовий – м. Дніпропетровськ</a:t>
            </a:r>
          </a:p>
          <a:p>
            <a:pPr algn="just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Поліський – м. Житомир</a:t>
            </a:r>
          </a:p>
          <a:p>
            <a:pPr algn="just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Західний – м. Тернопіль</a:t>
            </a:r>
          </a:p>
          <a:p>
            <a:pPr algn="just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Південноукраїнський – м. Херсон</a:t>
            </a:r>
          </a:p>
          <a:p>
            <a:pPr algn="just"/>
            <a:r>
              <a:rPr lang="uk-UA" sz="1400" b="1" dirty="0">
                <a:solidFill>
                  <a:schemeClr val="tx1"/>
                </a:solidFill>
                <a:latin typeface="Constantia" pitchFamily="18" charset="0"/>
              </a:rPr>
              <a:t>Південний – м. Сімферополь</a:t>
            </a:r>
            <a:endParaRPr lang="uk-UA" sz="1600" b="1" dirty="0">
              <a:solidFill>
                <a:schemeClr val="tx1"/>
              </a:solidFill>
            </a:endParaRPr>
          </a:p>
          <a:p>
            <a:pPr algn="ctr"/>
            <a:endParaRPr lang="uk-UA" sz="1100" dirty="0"/>
          </a:p>
        </p:txBody>
      </p:sp>
      <p:pic>
        <p:nvPicPr>
          <p:cNvPr id="175" name="Рисунок 174" descr="Зображення, що містить текст, карта&#10;&#10;Автоматично згенерований опис">
            <a:extLst>
              <a:ext uri="{FF2B5EF4-FFF2-40B4-BE49-F238E27FC236}">
                <a16:creationId xmlns="" xmlns:a16="http://schemas.microsoft.com/office/drawing/2014/main" id="{317BF397-C11F-4041-84FB-4E0022DCD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12" y="1152128"/>
            <a:ext cx="7113376" cy="4722816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841ABA0C-40E8-47F4-85DA-B3F5E2926E7E}"/>
              </a:ext>
            </a:extLst>
          </p:cNvPr>
          <p:cNvSpPr txBox="1"/>
          <p:nvPr/>
        </p:nvSpPr>
        <p:spPr>
          <a:xfrm>
            <a:off x="5172320" y="138200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Чернігів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147D8E8-37CC-4B4C-B5F5-FCED74F63AFA}"/>
              </a:ext>
            </a:extLst>
          </p:cNvPr>
          <p:cNvSpPr txBox="1"/>
          <p:nvPr/>
        </p:nvSpPr>
        <p:spPr>
          <a:xfrm>
            <a:off x="3171969" y="214825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Рівне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AE4BCC5F-3553-463D-B26E-419411AF7E2A}"/>
              </a:ext>
            </a:extLst>
          </p:cNvPr>
          <p:cNvSpPr txBox="1"/>
          <p:nvPr/>
        </p:nvSpPr>
        <p:spPr>
          <a:xfrm>
            <a:off x="2211152" y="264631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Львів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38B47F40-C149-4D7C-BB10-D693E7968209}"/>
              </a:ext>
            </a:extLst>
          </p:cNvPr>
          <p:cNvSpPr txBox="1"/>
          <p:nvPr/>
        </p:nvSpPr>
        <p:spPr>
          <a:xfrm>
            <a:off x="2787216" y="251109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Тернопіль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E2E63DA3-C7C7-4251-B6B9-AA70BDD61216}"/>
              </a:ext>
            </a:extLst>
          </p:cNvPr>
          <p:cNvSpPr txBox="1"/>
          <p:nvPr/>
        </p:nvSpPr>
        <p:spPr>
          <a:xfrm>
            <a:off x="3867336" y="168983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Житомир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="" xmlns:a16="http://schemas.microsoft.com/office/drawing/2014/main" id="{C76ECF8D-A75B-4726-8C59-6D8F7A80C96B}"/>
              </a:ext>
            </a:extLst>
          </p:cNvPr>
          <p:cNvSpPr txBox="1"/>
          <p:nvPr/>
        </p:nvSpPr>
        <p:spPr>
          <a:xfrm>
            <a:off x="2449952" y="162222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Луцьк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="" xmlns:a16="http://schemas.microsoft.com/office/drawing/2014/main" id="{DE77A51E-A4B9-4307-8B28-457E52889946}"/>
              </a:ext>
            </a:extLst>
          </p:cNvPr>
          <p:cNvSpPr txBox="1"/>
          <p:nvPr/>
        </p:nvSpPr>
        <p:spPr>
          <a:xfrm>
            <a:off x="6099584" y="165899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Суми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="" xmlns:a16="http://schemas.microsoft.com/office/drawing/2014/main" id="{1A519DC3-44E7-43F8-80DB-07AB869F3262}"/>
              </a:ext>
            </a:extLst>
          </p:cNvPr>
          <p:cNvSpPr txBox="1"/>
          <p:nvPr/>
        </p:nvSpPr>
        <p:spPr>
          <a:xfrm>
            <a:off x="1480639" y="347421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Ужгород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="" xmlns:a16="http://schemas.microsoft.com/office/drawing/2014/main" id="{D49636C3-B979-4E4D-B4EC-D8A104C1BADC}"/>
              </a:ext>
            </a:extLst>
          </p:cNvPr>
          <p:cNvSpPr txBox="1"/>
          <p:nvPr/>
        </p:nvSpPr>
        <p:spPr>
          <a:xfrm>
            <a:off x="3003240" y="3624067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Чернівці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AEA40C79-869D-4467-ADCD-206C576D7B82}"/>
              </a:ext>
            </a:extLst>
          </p:cNvPr>
          <p:cNvSpPr txBox="1"/>
          <p:nvPr/>
        </p:nvSpPr>
        <p:spPr>
          <a:xfrm>
            <a:off x="2211152" y="3324361"/>
            <a:ext cx="1497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Івано-Франківськ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="" xmlns:a16="http://schemas.microsoft.com/office/drawing/2014/main" id="{A3A706D0-348A-4D69-BCAD-A19904F29156}"/>
              </a:ext>
            </a:extLst>
          </p:cNvPr>
          <p:cNvSpPr txBox="1"/>
          <p:nvPr/>
        </p:nvSpPr>
        <p:spPr>
          <a:xfrm>
            <a:off x="3246067" y="306198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Хмельницький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="" xmlns:a16="http://schemas.microsoft.com/office/drawing/2014/main" id="{153F7774-CDA2-4134-BF6C-D3772EADCAF2}"/>
              </a:ext>
            </a:extLst>
          </p:cNvPr>
          <p:cNvSpPr txBox="1"/>
          <p:nvPr/>
        </p:nvSpPr>
        <p:spPr>
          <a:xfrm>
            <a:off x="4177946" y="32978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Вінниця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6E3AFEC-B533-4441-A8B2-3D62E51551C4}"/>
              </a:ext>
            </a:extLst>
          </p:cNvPr>
          <p:cNvSpPr txBox="1"/>
          <p:nvPr/>
        </p:nvSpPr>
        <p:spPr>
          <a:xfrm>
            <a:off x="7171567" y="243167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Харків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5067F8E6-F1AD-4FEA-92DB-32D78BC076A7}"/>
              </a:ext>
            </a:extLst>
          </p:cNvPr>
          <p:cNvSpPr txBox="1"/>
          <p:nvPr/>
        </p:nvSpPr>
        <p:spPr>
          <a:xfrm>
            <a:off x="7500959" y="2570178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    Луганськ</a:t>
            </a:r>
          </a:p>
          <a:p>
            <a:r>
              <a:rPr lang="uk-UA" sz="1200" dirty="0"/>
              <a:t>перенесено у </a:t>
            </a:r>
            <a:r>
              <a:rPr lang="uk-UA" sz="1200" dirty="0" err="1"/>
              <a:t>м.Северодонецьк</a:t>
            </a:r>
            <a:endParaRPr lang="uk-UA" sz="1200" dirty="0"/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B4DFC33F-1F5E-4991-9C97-5618A852738E}"/>
              </a:ext>
            </a:extLst>
          </p:cNvPr>
          <p:cNvSpPr txBox="1"/>
          <p:nvPr/>
        </p:nvSpPr>
        <p:spPr>
          <a:xfrm>
            <a:off x="7702511" y="371123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Донецьк</a:t>
            </a:r>
          </a:p>
          <a:p>
            <a:r>
              <a:rPr lang="uk-UA" sz="1200" dirty="0"/>
              <a:t>залишився в</a:t>
            </a:r>
          </a:p>
          <a:p>
            <a:r>
              <a:rPr lang="uk-UA" sz="1200" dirty="0"/>
              <a:t> м. Володарськ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="" xmlns:a16="http://schemas.microsoft.com/office/drawing/2014/main" id="{BCF09A4F-8A3E-4009-AAAF-CB5E30864498}"/>
              </a:ext>
            </a:extLst>
          </p:cNvPr>
          <p:cNvSpPr txBox="1"/>
          <p:nvPr/>
        </p:nvSpPr>
        <p:spPr>
          <a:xfrm>
            <a:off x="6746576" y="332436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Дніпро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="" xmlns:a16="http://schemas.microsoft.com/office/drawing/2014/main" id="{5A2F97D9-9D01-4378-A952-6C738E97BEAA}"/>
              </a:ext>
            </a:extLst>
          </p:cNvPr>
          <p:cNvSpPr txBox="1"/>
          <p:nvPr/>
        </p:nvSpPr>
        <p:spPr>
          <a:xfrm>
            <a:off x="6891672" y="422155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Запоріжжя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="" xmlns:a16="http://schemas.microsoft.com/office/drawing/2014/main" id="{9308F92A-F789-4DD5-803D-DE64A71A8B72}"/>
              </a:ext>
            </a:extLst>
          </p:cNvPr>
          <p:cNvSpPr txBox="1"/>
          <p:nvPr/>
        </p:nvSpPr>
        <p:spPr>
          <a:xfrm>
            <a:off x="6052797" y="449679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Херсон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C30A69FA-A380-4FE8-BCDC-43A81141427B}"/>
              </a:ext>
            </a:extLst>
          </p:cNvPr>
          <p:cNvSpPr txBox="1"/>
          <p:nvPr/>
        </p:nvSpPr>
        <p:spPr>
          <a:xfrm>
            <a:off x="6243600" y="526947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Сімферополь</a:t>
            </a:r>
          </a:p>
          <a:p>
            <a:r>
              <a:rPr lang="uk-UA" sz="1200" dirty="0"/>
              <a:t>перенесено в</a:t>
            </a:r>
          </a:p>
          <a:p>
            <a:r>
              <a:rPr lang="uk-UA" sz="1200" dirty="0"/>
              <a:t> м. Херсон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003107CF-A4E4-4AA7-9780-C2B9E3E5ABEA}"/>
              </a:ext>
            </a:extLst>
          </p:cNvPr>
          <p:cNvSpPr txBox="1"/>
          <p:nvPr/>
        </p:nvSpPr>
        <p:spPr>
          <a:xfrm>
            <a:off x="5190109" y="394320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Миколаїв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1A9B7F4D-FF48-4E93-B81F-848E0A530332}"/>
              </a:ext>
            </a:extLst>
          </p:cNvPr>
          <p:cNvSpPr txBox="1"/>
          <p:nvPr/>
        </p:nvSpPr>
        <p:spPr>
          <a:xfrm>
            <a:off x="4592105" y="402200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Одеса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2A25BC64-43ED-4DDD-BD9F-3CC9EEC859F3}"/>
              </a:ext>
            </a:extLst>
          </p:cNvPr>
          <p:cNvSpPr txBox="1"/>
          <p:nvPr/>
        </p:nvSpPr>
        <p:spPr>
          <a:xfrm>
            <a:off x="4904799" y="319873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Черкаси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D96BDDD3-F679-46B6-9B27-69A846D63A5C}"/>
              </a:ext>
            </a:extLst>
          </p:cNvPr>
          <p:cNvSpPr txBox="1"/>
          <p:nvPr/>
        </p:nvSpPr>
        <p:spPr>
          <a:xfrm>
            <a:off x="6566556" y="284223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Полтава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="" xmlns:a16="http://schemas.microsoft.com/office/drawing/2014/main" id="{90F0D045-A540-40EE-815B-36D4711259FC}"/>
              </a:ext>
            </a:extLst>
          </p:cNvPr>
          <p:cNvSpPr txBox="1"/>
          <p:nvPr/>
        </p:nvSpPr>
        <p:spPr>
          <a:xfrm>
            <a:off x="5738695" y="3541660"/>
            <a:ext cx="149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Кропивницький</a:t>
            </a:r>
          </a:p>
        </p:txBody>
      </p:sp>
      <p:pic>
        <p:nvPicPr>
          <p:cNvPr id="31" name="Рисунок 30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14A20C4D-FF2E-4876-A3A2-F9A6A59619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1F88D8F-682F-4B84-A51D-AFE1A6267F61}"/>
              </a:ext>
            </a:extLst>
          </p:cNvPr>
          <p:cNvSpPr txBox="1"/>
          <p:nvPr/>
        </p:nvSpPr>
        <p:spPr>
          <a:xfrm>
            <a:off x="4826018" y="1895677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Київ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23528" y="908720"/>
            <a:ext cx="8496944" cy="571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ctr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uk-UA" sz="3200" b="1" dirty="0">
                <a:cs typeface="Times New Roman" pitchFamily="18" charset="0"/>
              </a:rPr>
              <a:t>Тематичний план </a:t>
            </a:r>
          </a:p>
          <a:p>
            <a:pPr marL="171450" lvl="1" indent="-171450" algn="ctr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uk-UA" sz="2800" b="1" dirty="0">
              <a:cs typeface="Times New Roman" pitchFamily="18" charset="0"/>
            </a:endParaRPr>
          </a:p>
          <a:p>
            <a:pPr marL="171450" lvl="1" indent="-171450" algn="ctr" defTabSz="844550">
              <a:spcBef>
                <a:spcPct val="0"/>
              </a:spcBef>
              <a:spcAft>
                <a:spcPct val="20000"/>
              </a:spcAft>
            </a:pPr>
            <a:r>
              <a:rPr lang="uk-UA" sz="2800" b="1" dirty="0">
                <a:cs typeface="Times New Roman" pitchFamily="18" charset="0"/>
              </a:rPr>
              <a:t>«Наукові дослідження і розроблення </a:t>
            </a:r>
          </a:p>
          <a:p>
            <a:pPr marL="171450" lvl="1" indent="-171450" algn="ctr" defTabSz="844550">
              <a:spcBef>
                <a:spcPct val="0"/>
              </a:spcBef>
              <a:spcAft>
                <a:spcPct val="20000"/>
              </a:spcAft>
            </a:pPr>
            <a:r>
              <a:rPr lang="uk-UA" sz="2800" b="1" dirty="0">
                <a:cs typeface="Times New Roman" pitchFamily="18" charset="0"/>
              </a:rPr>
              <a:t>методичних підходів та економічних нормативних систем витрат трудових і матеріальних ресурсів на виробництві продукції (робіт, послуг) для забезпечення та удосконалення соціально-економічного розвитку агропромислового комплексу та</a:t>
            </a:r>
          </a:p>
          <a:p>
            <a:pPr marL="171450" lvl="1" indent="-171450" algn="ctr" defTabSz="844550">
              <a:spcBef>
                <a:spcPct val="0"/>
              </a:spcBef>
              <a:spcAft>
                <a:spcPct val="20000"/>
              </a:spcAft>
            </a:pPr>
            <a:r>
              <a:rPr lang="uk-UA" sz="2800" b="1" dirty="0">
                <a:cs typeface="Times New Roman" pitchFamily="18" charset="0"/>
              </a:rPr>
              <a:t> територіальних громад </a:t>
            </a:r>
          </a:p>
          <a:p>
            <a:pPr marL="171450" lvl="1" indent="-171450" algn="ctr" defTabSz="844550">
              <a:spcBef>
                <a:spcPct val="0"/>
              </a:spcBef>
              <a:spcAft>
                <a:spcPct val="20000"/>
              </a:spcAft>
            </a:pPr>
            <a:r>
              <a:rPr lang="uk-UA" sz="2800" b="1" dirty="0">
                <a:cs typeface="Times New Roman" pitchFamily="18" charset="0"/>
              </a:rPr>
              <a:t>на період 2021-2023 років»</a:t>
            </a:r>
          </a:p>
          <a:p>
            <a:pPr marL="171450" lvl="1" indent="-171450" algn="ctr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uk-UA" sz="2800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195736" y="548680"/>
            <a:ext cx="475252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План 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наукової діяльності </a:t>
            </a:r>
            <a:r>
              <a:rPr lang="uk-UA" b="1" dirty="0" err="1">
                <a:solidFill>
                  <a:schemeClr val="tx1"/>
                </a:solidFill>
              </a:rPr>
              <a:t>Інсти</a:t>
            </a:r>
            <a:r>
              <a:rPr lang="ru-RU" b="1" dirty="0">
                <a:solidFill>
                  <a:schemeClr val="tx1"/>
                </a:solidFill>
              </a:rPr>
              <a:t>т</a:t>
            </a:r>
            <a:r>
              <a:rPr lang="uk-UA" b="1" dirty="0" err="1">
                <a:solidFill>
                  <a:schemeClr val="tx1"/>
                </a:solidFill>
              </a:rPr>
              <a:t>уту</a:t>
            </a:r>
            <a:r>
              <a:rPr lang="uk-UA" b="1" dirty="0">
                <a:solidFill>
                  <a:schemeClr val="tx1"/>
                </a:solidFill>
              </a:rPr>
              <a:t/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uk-UA" b="1" dirty="0">
                <a:solidFill>
                  <a:schemeClr val="tx1"/>
                </a:solidFill>
              </a:rPr>
              <a:t>на 2021 – 2023 роки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23528" y="1450975"/>
            <a:ext cx="8568952" cy="8979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uk-UA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uk-UA" sz="1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Розроблення економічних нормативних систем ефективного та раціонального використання виробничих та трудових ресурсів  в галузях АПК</a:t>
            </a:r>
            <a:endParaRPr kumimoji="0" lang="uk-UA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галузі рослинництва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="" xmlns:a16="http://schemas.microsoft.com/office/drawing/2014/main" id="{D727E182-D318-4B1F-A723-0EB03A38724F}"/>
              </a:ext>
            </a:extLst>
          </p:cNvPr>
          <p:cNvGraphicFramePr>
            <a:graphicFrameLocks noGrp="1"/>
          </p:cNvGraphicFramePr>
          <p:nvPr/>
        </p:nvGraphicFramePr>
        <p:xfrm>
          <a:off x="237784" y="2367665"/>
          <a:ext cx="8637536" cy="422968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429408">
                  <a:extLst>
                    <a:ext uri="{9D8B030D-6E8A-4147-A177-3AD203B41FA5}">
                      <a16:colId xmlns="" xmlns:a16="http://schemas.microsoft.com/office/drawing/2014/main" val="1396018893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542018332"/>
                    </a:ext>
                  </a:extLst>
                </a:gridCol>
                <a:gridCol w="911984">
                  <a:extLst>
                    <a:ext uri="{9D8B030D-6E8A-4147-A177-3AD203B41FA5}">
                      <a16:colId xmlns="" xmlns:a16="http://schemas.microsoft.com/office/drawing/2014/main" val="2588563367"/>
                    </a:ext>
                  </a:extLst>
                </a:gridCol>
              </a:tblGrid>
              <a:tr h="344138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uk-UA" sz="1100" b="0" dirty="0">
                          <a:effectLst/>
                        </a:rPr>
                        <a:t>Методичні положення та норми продуктивності на ручних роботах  в  рослинництві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Проекти норм і нормативів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2021-2023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3523407233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Методичні положення та норми продуктивності і витрати палива на внесенні добрив, захисті сільськогосподарських культур 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Завершена розробка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2960163385"/>
                  </a:ext>
                </a:extLst>
              </a:tr>
              <a:tr h="3441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Методичні положення та норми продуктивності витрати палива на обробіток ґрунту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Завершена розробка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3616247148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Методичні положення та норми продуктивності і витрати палива на сівбі, садінні та догляді за посівами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Завершена розробка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2705657110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Методичні положення та норми продуктивності і витрати палива на збиранні сільськогосподарських культур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Завершена розробка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4168959345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Науково-практичне видання Методичні положення та норми продуктивності і витрати палива на навантажувально-розвантажувальні роботи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Завершена розробка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2022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1732518195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Методика розробки та типові норми часу на ремонт і технічне обслуговування ґрунтообробної   та посівної техніки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Проекти норм і нормативів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2021-2023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192681106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Методика розробки та типові норми часу на ремонт машин і устаткування тваринницьких ферм та кормовиробництва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Завершена розробка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1944027023"/>
                  </a:ext>
                </a:extLst>
              </a:tr>
              <a:tr h="3441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Методика розробки та типові норми часу на ремонт і технічне обслуговування засобів малої механізації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</a:rPr>
                        <a:t>Завершена розробка</a:t>
                      </a:r>
                      <a:endParaRPr lang="uk-UA" sz="1100" b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2023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4241440205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Методика розробки та норми витрат пально-мастильних матеріалів для будівельної техніки та засобів малої механізації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Завершена розробка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</a:rPr>
                        <a:t>2022</a:t>
                      </a:r>
                      <a:endParaRPr lang="uk-UA" sz="1100" b="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964" marR="60964" marT="0" marB="0" anchor="ctr"/>
                </a:tc>
                <a:extLst>
                  <a:ext uri="{0D108BD9-81ED-4DB2-BD59-A6C34878D82A}">
                    <a16:rowId xmlns="" xmlns:a16="http://schemas.microsoft.com/office/drawing/2014/main" val="1363369823"/>
                  </a:ext>
                </a:extLst>
              </a:tr>
            </a:tbl>
          </a:graphicData>
        </a:graphic>
      </p:graphicFrame>
      <p:pic>
        <p:nvPicPr>
          <p:cNvPr id="7" name="Рисунок 6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9E916380-CA80-41E7-AD8C-C3DCC2AA2B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="" xmlns:a16="http://schemas.microsoft.com/office/drawing/2014/main" id="{C894750C-7175-4F33-BCB5-DECF2B132377}"/>
              </a:ext>
            </a:extLst>
          </p:cNvPr>
          <p:cNvSpPr txBox="1">
            <a:spLocks/>
          </p:cNvSpPr>
          <p:nvPr/>
        </p:nvSpPr>
        <p:spPr>
          <a:xfrm>
            <a:off x="359237" y="991207"/>
            <a:ext cx="8568952" cy="3218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галузі тваринництва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="" xmlns:a16="http://schemas.microsoft.com/office/drawing/2014/main" id="{BDEDAF92-DAFA-439B-9FD2-4DC83B612A4B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556792"/>
          <a:ext cx="8640960" cy="493776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710547">
                  <a:extLst>
                    <a:ext uri="{9D8B030D-6E8A-4147-A177-3AD203B41FA5}">
                      <a16:colId xmlns="" xmlns:a16="http://schemas.microsoft.com/office/drawing/2014/main" val="423840658"/>
                    </a:ext>
                  </a:extLst>
                </a:gridCol>
                <a:gridCol w="1850293">
                  <a:extLst>
                    <a:ext uri="{9D8B030D-6E8A-4147-A177-3AD203B41FA5}">
                      <a16:colId xmlns="" xmlns:a16="http://schemas.microsoft.com/office/drawing/2014/main" val="517607925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3559323804"/>
                    </a:ext>
                  </a:extLst>
                </a:gridCol>
              </a:tblGrid>
              <a:tr h="544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 у скотарстві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завершена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2023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06338285"/>
                  </a:ext>
                </a:extLst>
              </a:tr>
              <a:tr h="816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у свинарстві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оновлені </a:t>
                      </a:r>
                      <a:r>
                        <a:rPr lang="uk-UA" sz="1800" b="0" dirty="0" err="1">
                          <a:effectLst/>
                        </a:rPr>
                        <a:t>проєкти</a:t>
                      </a:r>
                      <a:r>
                        <a:rPr lang="uk-UA" sz="1800" b="0" dirty="0">
                          <a:effectLst/>
                        </a:rPr>
                        <a:t> норм та нормативів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2021-2023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73605764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на приготуванні кормів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завершена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2022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529976"/>
                  </a:ext>
                </a:extLst>
              </a:tr>
              <a:tr h="816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у конярстві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оновлені </a:t>
                      </a:r>
                      <a:r>
                        <a:rPr lang="uk-UA" sz="1800" b="0" dirty="0" err="1">
                          <a:effectLst/>
                        </a:rPr>
                        <a:t>проєкти</a:t>
                      </a:r>
                      <a:r>
                        <a:rPr lang="uk-UA" sz="1800" b="0" dirty="0">
                          <a:effectLst/>
                        </a:rPr>
                        <a:t> норм та нормативів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2021-2023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43770860"/>
                  </a:ext>
                </a:extLst>
              </a:tr>
              <a:tr h="816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у звірівництві, кролівництві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оновлені проєкти норм та нормативів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2021-2023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67675437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 у бджільництві та рибництві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завершена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2021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15379993"/>
                  </a:ext>
                </a:extLst>
              </a:tr>
              <a:tr h="816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Методичні положення та норми продуктивності  у птахівництві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оновлені проєкти норм та нормативів</a:t>
                      </a:r>
                      <a:endParaRPr lang="uk-UA" sz="16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2021-2023</a:t>
                      </a:r>
                      <a:endParaRPr lang="uk-UA" sz="16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99821085"/>
                  </a:ext>
                </a:extLst>
              </a:tr>
            </a:tbl>
          </a:graphicData>
        </a:graphic>
      </p:graphicFrame>
      <p:pic>
        <p:nvPicPr>
          <p:cNvPr id="6" name="Рисунок 5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55FBDB27-87BC-4D76-A6F8-41EDD385D7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="" xmlns:a16="http://schemas.microsoft.com/office/drawing/2014/main" id="{C894750C-7175-4F33-BCB5-DECF2B132377}"/>
              </a:ext>
            </a:extLst>
          </p:cNvPr>
          <p:cNvSpPr txBox="1">
            <a:spLocks/>
          </p:cNvSpPr>
          <p:nvPr/>
        </p:nvSpPr>
        <p:spPr>
          <a:xfrm>
            <a:off x="359237" y="991207"/>
            <a:ext cx="8568952" cy="3218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галузі харчової і переробної промисловості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="" xmlns:a16="http://schemas.microsoft.com/office/drawing/2014/main" id="{DEF99F6A-06DD-4378-9F4D-B91BB9A47E5F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450974"/>
          <a:ext cx="8352927" cy="52564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5617898">
                  <a:extLst>
                    <a:ext uri="{9D8B030D-6E8A-4147-A177-3AD203B41FA5}">
                      <a16:colId xmlns="" xmlns:a16="http://schemas.microsoft.com/office/drawing/2014/main" val="2890836784"/>
                    </a:ext>
                  </a:extLst>
                </a:gridCol>
                <a:gridCol w="1552314">
                  <a:extLst>
                    <a:ext uri="{9D8B030D-6E8A-4147-A177-3AD203B41FA5}">
                      <a16:colId xmlns="" xmlns:a16="http://schemas.microsoft.com/office/drawing/2014/main" val="2814869937"/>
                    </a:ext>
                  </a:extLst>
                </a:gridCol>
                <a:gridCol w="1182715">
                  <a:extLst>
                    <a:ext uri="{9D8B030D-6E8A-4147-A177-3AD203B41FA5}">
                      <a16:colId xmlns="" xmlns:a16="http://schemas.microsoft.com/office/drawing/2014/main" val="2769206193"/>
                    </a:ext>
                  </a:extLst>
                </a:gridCol>
              </a:tblGrid>
              <a:tr h="8577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Методичні положення та норми витрат праці на виробництво продуктів борошномельно-круп'яної промисловості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effectLst/>
                        </a:rPr>
                        <a:t>Проєкти</a:t>
                      </a:r>
                      <a:r>
                        <a:rPr lang="uk-UA" sz="1400" b="0" dirty="0">
                          <a:effectLst/>
                        </a:rPr>
                        <a:t> норм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 та нормативів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2021–2023</a:t>
                      </a:r>
                      <a:endParaRPr lang="uk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1948460479"/>
                  </a:ext>
                </a:extLst>
              </a:tr>
              <a:tr h="8577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Методичні положення і норми витрат праці на перероблення та консервування фруктів і овочів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effectLst/>
                        </a:rPr>
                        <a:t>Проєкти</a:t>
                      </a:r>
                      <a:r>
                        <a:rPr lang="uk-UA" sz="1400" b="0" dirty="0">
                          <a:effectLst/>
                        </a:rPr>
                        <a:t> норм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та нормативів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2021–2023</a:t>
                      </a:r>
                      <a:endParaRPr lang="uk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2003800252"/>
                  </a:ext>
                </a:extLst>
              </a:tr>
              <a:tr h="6861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Методичні положення та норми витрат праці на виробництво молочних продуктів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Завершена розробка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2023</a:t>
                      </a:r>
                      <a:endParaRPr lang="uk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1000354636"/>
                  </a:ext>
                </a:extLst>
              </a:tr>
              <a:tr h="6861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Методичні положення та норми витрат праці на виробництво м'яса і м'ясних продуктів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effectLst/>
                        </a:rPr>
                        <a:t>Проєкти</a:t>
                      </a:r>
                      <a:r>
                        <a:rPr lang="uk-UA" sz="1400" b="0" dirty="0">
                          <a:effectLst/>
                        </a:rPr>
                        <a:t> норм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та нормативів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2021–2023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1548462058"/>
                  </a:ext>
                </a:extLst>
              </a:tr>
              <a:tr h="6861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spc="-20" dirty="0">
                          <a:effectLst/>
                        </a:rPr>
                        <a:t>Методичні положення та норми витрат праці на виробництво хліба та хлібобулочних виробів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effectLst/>
                        </a:rPr>
                        <a:t>Проєкти</a:t>
                      </a:r>
                      <a:r>
                        <a:rPr lang="uk-UA" sz="1400" b="0" dirty="0">
                          <a:effectLst/>
                        </a:rPr>
                        <a:t> норм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та нормативів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 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932681670"/>
                  </a:ext>
                </a:extLst>
              </a:tr>
              <a:tr h="7963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Методичні положення і норми витрат праці на виробництво олії та тваринних жирів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effectLst/>
                        </a:rPr>
                        <a:t>Проєкти</a:t>
                      </a:r>
                      <a:r>
                        <a:rPr lang="uk-UA" sz="1400" b="0" dirty="0">
                          <a:effectLst/>
                        </a:rPr>
                        <a:t> норм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 та нормативів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2021–2023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3588010434"/>
                  </a:ext>
                </a:extLst>
              </a:tr>
              <a:tr h="6861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Методичні положення та норми витрат праці на ремонт устаткування цукрових заводів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Завершена розробка</a:t>
                      </a:r>
                      <a:endParaRPr lang="uk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2021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68" marR="54868" marT="0" marB="0" anchor="ctr"/>
                </a:tc>
                <a:extLst>
                  <a:ext uri="{0D108BD9-81ED-4DB2-BD59-A6C34878D82A}">
                    <a16:rowId xmlns="" xmlns:a16="http://schemas.microsoft.com/office/drawing/2014/main" val="29135960"/>
                  </a:ext>
                </a:extLst>
              </a:tr>
            </a:tbl>
          </a:graphicData>
        </a:graphic>
      </p:graphicFrame>
      <p:pic>
        <p:nvPicPr>
          <p:cNvPr id="7" name="Рисунок 6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7FB29E56-F531-456B-826F-4F77B08409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08618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195736" y="332656"/>
            <a:ext cx="475252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План  </a:t>
            </a:r>
          </a:p>
          <a:p>
            <a:pPr algn="ctr"/>
            <a:r>
              <a:rPr lang="uk-UA" sz="2400" b="1" dirty="0">
                <a:solidFill>
                  <a:schemeClr val="tx1"/>
                </a:solidFill>
              </a:rPr>
              <a:t>наукової діяльності </a:t>
            </a:r>
            <a:r>
              <a:rPr lang="uk-UA" sz="2400" b="1" dirty="0" err="1">
                <a:solidFill>
                  <a:schemeClr val="tx1"/>
                </a:solidFill>
              </a:rPr>
              <a:t>Інсти</a:t>
            </a:r>
            <a:r>
              <a:rPr lang="ru-RU" sz="2400" b="1" dirty="0">
                <a:solidFill>
                  <a:schemeClr val="tx1"/>
                </a:solidFill>
              </a:rPr>
              <a:t>т</a:t>
            </a:r>
            <a:r>
              <a:rPr lang="uk-UA" sz="2400" b="1" dirty="0" err="1">
                <a:solidFill>
                  <a:schemeClr val="tx1"/>
                </a:solidFill>
              </a:rPr>
              <a:t>уту</a:t>
            </a:r>
            <a:r>
              <a:rPr lang="uk-UA" sz="2400" b="1" dirty="0">
                <a:solidFill>
                  <a:schemeClr val="tx1"/>
                </a:solidFill>
              </a:rPr>
              <a:t/>
            </a:r>
            <a:br>
              <a:rPr lang="uk-UA" sz="2400" b="1" dirty="0">
                <a:solidFill>
                  <a:schemeClr val="tx1"/>
                </a:solidFill>
              </a:rPr>
            </a:br>
            <a:r>
              <a:rPr lang="uk-UA" sz="2400" b="1" dirty="0">
                <a:solidFill>
                  <a:schemeClr val="tx1"/>
                </a:solidFill>
              </a:rPr>
              <a:t>на 2021 – 2023 роки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23528" y="1484785"/>
            <a:ext cx="8568952" cy="64807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uk-UA" sz="19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ІІ</a:t>
            </a:r>
            <a:r>
              <a:rPr kumimoji="0" lang="uk-UA" sz="19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uk-UA" sz="1900" b="1" dirty="0">
                <a:latin typeface="Times New Roman" pitchFamily="18" charset="0"/>
                <a:cs typeface="Times New Roman" pitchFamily="18" charset="0"/>
              </a:rPr>
              <a:t>Науково-методичне забезпечення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uk-UA" sz="800" b="1" dirty="0"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галузі харчової і переробної промисловості: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="" xmlns:a16="http://schemas.microsoft.com/office/drawing/2014/main" id="{747010E9-4C30-402F-97E0-590EE62BAC35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2204864"/>
          <a:ext cx="8352929" cy="38164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16624">
                  <a:extLst>
                    <a:ext uri="{9D8B030D-6E8A-4147-A177-3AD203B41FA5}">
                      <a16:colId xmlns="" xmlns:a16="http://schemas.microsoft.com/office/drawing/2014/main" val="1010483097"/>
                    </a:ext>
                  </a:extLst>
                </a:gridCol>
                <a:gridCol w="1532279">
                  <a:extLst>
                    <a:ext uri="{9D8B030D-6E8A-4147-A177-3AD203B41FA5}">
                      <a16:colId xmlns="" xmlns:a16="http://schemas.microsoft.com/office/drawing/2014/main" val="256931407"/>
                    </a:ext>
                  </a:extLst>
                </a:gridCol>
                <a:gridCol w="1204026">
                  <a:extLst>
                    <a:ext uri="{9D8B030D-6E8A-4147-A177-3AD203B41FA5}">
                      <a16:colId xmlns="" xmlns:a16="http://schemas.microsoft.com/office/drawing/2014/main" val="3469755743"/>
                    </a:ext>
                  </a:extLst>
                </a:gridCol>
              </a:tblGrid>
              <a:tr h="8168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Методичні положення визначення економічних норм і нормативів на виробництво цукру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Завершена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2021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8323645"/>
                  </a:ext>
                </a:extLst>
              </a:tr>
              <a:tr h="821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Методичні положення визначення економічних норм і нормативів на виробництво хліба та хлібобулочних виробів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Завершена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2022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1263749"/>
                  </a:ext>
                </a:extLst>
              </a:tr>
              <a:tr h="10891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Методичні положення визначення економічних норм і нормативів для нормування праці допоміжного персоналу харчових виробництв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Завершена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 розробка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2023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8459073"/>
                  </a:ext>
                </a:extLst>
              </a:tr>
              <a:tr h="10891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uk-UA" sz="1400" kern="1200" dirty="0">
                          <a:effectLst/>
                        </a:rPr>
                        <a:t>Методичні рекомендації з оплати праці робітників сільськогосподарських підприємств на збиранні зернових культур урожаю 2019 року</a:t>
                      </a:r>
                      <a:endParaRPr kumimoji="0" lang="uk-UA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Завершена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 розробка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uk-UA" sz="1400" kern="1200" dirty="0">
                          <a:effectLst/>
                        </a:rPr>
                        <a:t>2021</a:t>
                      </a: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uk-UA" sz="1400" kern="1200" dirty="0">
                          <a:effectLst/>
                        </a:rPr>
                        <a:t>2022</a:t>
                      </a: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uk-UA" sz="1400" kern="1200" dirty="0">
                          <a:effectLst/>
                        </a:rPr>
                        <a:t>2023</a:t>
                      </a:r>
                      <a:endParaRPr kumimoji="0" lang="uk-UA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DBAAE696-09B6-41A3-893E-52F3389BC2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74247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195736" y="548680"/>
            <a:ext cx="475252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План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наукової діяльності </a:t>
            </a:r>
            <a:r>
              <a:rPr lang="uk-UA" b="1" dirty="0" err="1">
                <a:solidFill>
                  <a:schemeClr val="tx1"/>
                </a:solidFill>
              </a:rPr>
              <a:t>Інсти</a:t>
            </a:r>
            <a:r>
              <a:rPr lang="ru-RU" b="1" dirty="0">
                <a:solidFill>
                  <a:schemeClr val="tx1"/>
                </a:solidFill>
              </a:rPr>
              <a:t>т</a:t>
            </a:r>
            <a:r>
              <a:rPr lang="uk-UA" b="1" dirty="0" err="1">
                <a:solidFill>
                  <a:schemeClr val="tx1"/>
                </a:solidFill>
              </a:rPr>
              <a:t>уту</a:t>
            </a:r>
            <a:r>
              <a:rPr lang="uk-UA" b="1" dirty="0">
                <a:solidFill>
                  <a:schemeClr val="tx1"/>
                </a:solidFill>
              </a:rPr>
              <a:t/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uk-UA" b="1" dirty="0">
                <a:solidFill>
                  <a:schemeClr val="tx1"/>
                </a:solidFill>
              </a:rPr>
              <a:t>на 2021 – 2023 роки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23528" y="1450975"/>
            <a:ext cx="8568952" cy="8979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uk-UA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ІІІ</a:t>
            </a:r>
            <a:r>
              <a:rPr kumimoji="0" lang="uk-UA" sz="1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Інформаційно-аналітичне забезпечення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галузі тваринництва: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="" xmlns:a16="http://schemas.microsoft.com/office/drawing/2014/main" id="{DF43765A-9C16-4E5E-B2B2-EF23023DFF52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2392521"/>
          <a:ext cx="8522460" cy="248361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279709">
                  <a:extLst>
                    <a:ext uri="{9D8B030D-6E8A-4147-A177-3AD203B41FA5}">
                      <a16:colId xmlns="" xmlns:a16="http://schemas.microsoft.com/office/drawing/2014/main" val="4120516147"/>
                    </a:ext>
                  </a:extLst>
                </a:gridCol>
                <a:gridCol w="1270893">
                  <a:extLst>
                    <a:ext uri="{9D8B030D-6E8A-4147-A177-3AD203B41FA5}">
                      <a16:colId xmlns="" xmlns:a16="http://schemas.microsoft.com/office/drawing/2014/main" val="1772346271"/>
                    </a:ext>
                  </a:extLst>
                </a:gridCol>
                <a:gridCol w="971858">
                  <a:extLst>
                    <a:ext uri="{9D8B030D-6E8A-4147-A177-3AD203B41FA5}">
                      <a16:colId xmlns="" xmlns:a16="http://schemas.microsoft.com/office/drawing/2014/main" val="773410523"/>
                    </a:ext>
                  </a:extLst>
                </a:gridCol>
              </a:tblGrid>
              <a:tr h="2063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Зведені дані про стан тваринництва України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щомісяця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2021-2023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4967587"/>
                  </a:ext>
                </a:extLst>
              </a:tr>
              <a:tr h="4127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Моніторинг кон’юнктури внутрішнього ринку тваринницької продукції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щокварталу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2021-2023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78286063"/>
                  </a:ext>
                </a:extLst>
              </a:tr>
              <a:tr h="619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Моніторинг виробництва та розподілу продукції тваринництва в особистих селянських господарствах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щорічно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2021-2023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879529"/>
                  </a:ext>
                </a:extLst>
              </a:tr>
              <a:tr h="619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Оцінка екологічної ефективності виробництва тваринницької продукції в господарствах корпоративного сектору аграрної економіки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щорічно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2022, 2023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75813627"/>
                  </a:ext>
                </a:extLst>
              </a:tr>
              <a:tr h="619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Оцінка сучасного стану та перспектив виробництва продукції тваринництва в сільськогосподарських виробничих кооперативах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завершена</a:t>
                      </a:r>
                      <a:endParaRPr lang="uk-UA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2023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34319700"/>
                  </a:ext>
                </a:extLst>
              </a:tr>
            </a:tbl>
          </a:graphicData>
        </a:graphic>
      </p:graphicFrame>
      <p:sp>
        <p:nvSpPr>
          <p:cNvPr id="10" name="Содержимое 2">
            <a:extLst>
              <a:ext uri="{FF2B5EF4-FFF2-40B4-BE49-F238E27FC236}">
                <a16:creationId xmlns="" xmlns:a16="http://schemas.microsoft.com/office/drawing/2014/main" id="{DF6C6FC1-AB1C-415F-8680-8F557F4696BE}"/>
              </a:ext>
            </a:extLst>
          </p:cNvPr>
          <p:cNvSpPr txBox="1">
            <a:spLocks/>
          </p:cNvSpPr>
          <p:nvPr/>
        </p:nvSpPr>
        <p:spPr>
          <a:xfrm>
            <a:off x="349044" y="5246104"/>
            <a:ext cx="8568952" cy="3218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галузі харчової і переробної промисловості: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Таблиця 10">
            <a:extLst>
              <a:ext uri="{FF2B5EF4-FFF2-40B4-BE49-F238E27FC236}">
                <a16:creationId xmlns="" xmlns:a16="http://schemas.microsoft.com/office/drawing/2014/main" id="{F61A41E0-72CF-4300-9294-757E345AECB7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5805264"/>
          <a:ext cx="8568952" cy="7920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6372493">
                  <a:extLst>
                    <a:ext uri="{9D8B030D-6E8A-4147-A177-3AD203B41FA5}">
                      <a16:colId xmlns="" xmlns:a16="http://schemas.microsoft.com/office/drawing/2014/main" val="433829093"/>
                    </a:ext>
                  </a:extLst>
                </a:gridCol>
                <a:gridCol w="1234839">
                  <a:extLst>
                    <a:ext uri="{9D8B030D-6E8A-4147-A177-3AD203B41FA5}">
                      <a16:colId xmlns="" xmlns:a16="http://schemas.microsoft.com/office/drawing/2014/main" val="3205728527"/>
                    </a:ext>
                  </a:extLst>
                </a:gridCol>
                <a:gridCol w="961620">
                  <a:extLst>
                    <a:ext uri="{9D8B030D-6E8A-4147-A177-3AD203B41FA5}">
                      <a16:colId xmlns="" xmlns:a16="http://schemas.microsoft.com/office/drawing/2014/main" val="800979639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Аналітичні дослідження цінових тенденцій у сфері закупівлі великої рогатої худоби, свиней і молока в Україні та країнах ЄС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щомісячно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2021–2023</a:t>
                      </a:r>
                      <a:endParaRPr lang="uk-UA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14516891"/>
                  </a:ext>
                </a:extLst>
              </a:tr>
            </a:tbl>
          </a:graphicData>
        </a:graphic>
      </p:graphicFrame>
      <p:pic>
        <p:nvPicPr>
          <p:cNvPr id="13" name="Рисунок 1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1A86D1E1-1703-4598-9DFF-9E1C0A5C10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24176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="" xmlns:a16="http://schemas.microsoft.com/office/drawing/2014/main" id="{C894750C-7175-4F33-BCB5-DECF2B132377}"/>
              </a:ext>
            </a:extLst>
          </p:cNvPr>
          <p:cNvSpPr txBox="1">
            <a:spLocks/>
          </p:cNvSpPr>
          <p:nvPr/>
        </p:nvSpPr>
        <p:spPr>
          <a:xfrm>
            <a:off x="359237" y="991207"/>
            <a:ext cx="8568952" cy="3218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kumimoji="0" lang="uk-UA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он'юнктура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аграрних ринків та аналізу економічних трансформацій в АПК: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Таблиця 7">
            <a:extLst>
              <a:ext uri="{FF2B5EF4-FFF2-40B4-BE49-F238E27FC236}">
                <a16:creationId xmlns="" xmlns:a16="http://schemas.microsoft.com/office/drawing/2014/main" id="{8AD41FD0-7C24-4305-A63D-D36E3CD1E865}"/>
              </a:ext>
            </a:extLst>
          </p:cNvPr>
          <p:cNvGraphicFramePr>
            <a:graphicFrameLocks noGrp="1"/>
          </p:cNvGraphicFramePr>
          <p:nvPr/>
        </p:nvGraphicFramePr>
        <p:xfrm>
          <a:off x="310770" y="1628800"/>
          <a:ext cx="8522460" cy="396043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989422">
                  <a:extLst>
                    <a:ext uri="{9D8B030D-6E8A-4147-A177-3AD203B41FA5}">
                      <a16:colId xmlns="" xmlns:a16="http://schemas.microsoft.com/office/drawing/2014/main" val="4120516147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1772346271"/>
                    </a:ext>
                  </a:extLst>
                </a:gridCol>
                <a:gridCol w="1092878">
                  <a:extLst>
                    <a:ext uri="{9D8B030D-6E8A-4147-A177-3AD203B41FA5}">
                      <a16:colId xmlns="" xmlns:a16="http://schemas.microsoft.com/office/drawing/2014/main" val="773410523"/>
                    </a:ext>
                  </a:extLst>
                </a:gridCol>
              </a:tblGrid>
              <a:tr h="687926">
                <a:tc>
                  <a:txBody>
                    <a:bodyPr/>
                    <a:lstStyle/>
                    <a:p>
                      <a:pPr lvl="0" algn="just"/>
                      <a:r>
                        <a:rPr lang="uk-UA" sz="1800" b="0" dirty="0"/>
                        <a:t>Аналітичні дослідження роздрібних цін на продуктових ринках України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щомісячно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2021-2023</a:t>
                      </a:r>
                      <a:endParaRPr lang="uk-U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4967587"/>
                  </a:ext>
                </a:extLst>
              </a:tr>
              <a:tr h="687926">
                <a:tc>
                  <a:txBody>
                    <a:bodyPr/>
                    <a:lstStyle/>
                    <a:p>
                      <a:pPr lvl="0" algn="just"/>
                      <a:r>
                        <a:rPr lang="uk-UA" sz="1800" b="0" dirty="0"/>
                        <a:t>Зовнішньоторговельний обіг продукції АПК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щомісячно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>
                          <a:effectLst/>
                        </a:rPr>
                        <a:t>2021-2023</a:t>
                      </a:r>
                      <a:endParaRPr lang="uk-U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78286063"/>
                  </a:ext>
                </a:extLst>
              </a:tr>
              <a:tr h="776349">
                <a:tc>
                  <a:txBody>
                    <a:bodyPr/>
                    <a:lstStyle/>
                    <a:p>
                      <a:pPr lvl="0" algn="just"/>
                      <a:r>
                        <a:rPr lang="uk-UA" sz="1800" b="0" dirty="0"/>
                        <a:t>Україна – ЄС: тенденції торгівлі агропродовольчими товарами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щоквартально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</a:rPr>
                        <a:t>2021-2023</a:t>
                      </a:r>
                      <a:endParaRPr lang="uk-U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879529"/>
                  </a:ext>
                </a:extLst>
              </a:tr>
              <a:tr h="776349">
                <a:tc>
                  <a:txBody>
                    <a:bodyPr/>
                    <a:lstStyle/>
                    <a:p>
                      <a:pPr lvl="0" algn="just"/>
                      <a:r>
                        <a:rPr lang="uk-UA" sz="1800" b="0" dirty="0"/>
                        <a:t>Інформаційний бюлетень про тенденції зовнішньої торгівлі Україною фруктами та овочами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щоквартально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tantia"/>
                          <a:ea typeface="+mn-ea"/>
                          <a:cs typeface="+mn-cs"/>
                        </a:rPr>
                        <a:t>2021-2023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75813627"/>
                  </a:ext>
                </a:extLst>
              </a:tr>
              <a:tr h="1031889">
                <a:tc>
                  <a:txBody>
                    <a:bodyPr/>
                    <a:lstStyle/>
                    <a:p>
                      <a:pPr lvl="0" algn="just"/>
                      <a:r>
                        <a:rPr lang="uk-UA" sz="1800" b="0" dirty="0"/>
                        <a:t>Інформаційний бюлетень про тенденції зовнішньої торгівлі фруктами та овочами між Україною та країнами ЄС і Великою Британією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щоквартально</a:t>
                      </a:r>
                      <a:endParaRPr lang="uk-U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tantia"/>
                          <a:ea typeface="+mn-ea"/>
                          <a:cs typeface="+mn-cs"/>
                        </a:rPr>
                        <a:t>2021-2023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34319700"/>
                  </a:ext>
                </a:extLst>
              </a:tr>
            </a:tbl>
          </a:graphicData>
        </a:graphic>
      </p:graphicFrame>
      <p:pic>
        <p:nvPicPr>
          <p:cNvPr id="6" name="Рисунок 5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D8086765-4FFE-4F50-857D-1D65B4D66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778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13712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Нові напрями наукових </a:t>
            </a:r>
            <a:b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досліджень на 2021-2023 роки</a:t>
            </a:r>
            <a:endParaRPr lang="ru-RU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B990360A-A537-4137-9C77-52EEC6D488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63888" y="1061529"/>
            <a:ext cx="53534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/>
              <a:t>Дослідження розвитку сільського господарства в країнах Європейського Союзу та Україні</a:t>
            </a:r>
          </a:p>
          <a:p>
            <a:pPr algn="just"/>
            <a:endParaRPr lang="uk-UA" sz="1400" dirty="0"/>
          </a:p>
          <a:p>
            <a:pPr algn="just"/>
            <a:r>
              <a:rPr lang="uk-UA" sz="1400" dirty="0"/>
              <a:t>Вивчення досвіду роботи Інституцій Європейського Союзу з питань продуктивності праці</a:t>
            </a:r>
          </a:p>
          <a:p>
            <a:pPr algn="just"/>
            <a:endParaRPr lang="uk-UA" sz="1400" dirty="0"/>
          </a:p>
          <a:p>
            <a:pPr algn="just"/>
            <a:r>
              <a:rPr lang="uk-UA" sz="1400" dirty="0"/>
              <a:t>Розробленням методологічних та методичних підходів до обґрунтування, аналізу впливів та оцінки результативності аграрної політики та політики сільського розвитку з урахуванням міжнародних стандартів і норм, законодавства ЄС та рекомендацій </a:t>
            </a:r>
            <a:r>
              <a:rPr lang="uk-UA" sz="1400" dirty="0" err="1"/>
              <a:t>ФАО</a:t>
            </a:r>
            <a:r>
              <a:rPr lang="uk-UA" sz="1400" dirty="0"/>
              <a:t>. Визначення цілей, основних завдань та механізмів імплементації розроблених підходів.</a:t>
            </a:r>
            <a:r>
              <a:rPr lang="ru-RU" sz="1400" dirty="0">
                <a:cs typeface="Times New Roman" pitchFamily="18" charset="0"/>
              </a:rPr>
              <a:t> </a:t>
            </a:r>
          </a:p>
          <a:p>
            <a:pPr algn="just"/>
            <a:endParaRPr lang="ru-RU" sz="1400" dirty="0">
              <a:cs typeface="Times New Roman" pitchFamily="18" charset="0"/>
            </a:endParaRPr>
          </a:p>
          <a:p>
            <a:pPr lvl="0" algn="just"/>
            <a:r>
              <a:rPr lang="ru-RU" sz="1400" dirty="0" err="1">
                <a:cs typeface="Times New Roman" pitchFamily="18" charset="0"/>
              </a:rPr>
              <a:t>Аналіз</a:t>
            </a:r>
            <a:r>
              <a:rPr lang="ru-RU" sz="1400" dirty="0">
                <a:cs typeface="Times New Roman" pitchFamily="18" charset="0"/>
              </a:rPr>
              <a:t> стану </a:t>
            </a:r>
            <a:r>
              <a:rPr lang="ru-RU" sz="1400" dirty="0" err="1">
                <a:cs typeface="Times New Roman" pitchFamily="18" charset="0"/>
              </a:rPr>
              <a:t>розвитку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особистих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селянських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господарств</a:t>
            </a:r>
            <a:r>
              <a:rPr lang="ru-RU" sz="1400" dirty="0">
                <a:cs typeface="Times New Roman" pitchFamily="18" charset="0"/>
              </a:rPr>
              <a:t> та </a:t>
            </a:r>
            <a:r>
              <a:rPr lang="ru-RU" sz="1400" dirty="0" err="1">
                <a:cs typeface="Times New Roman" pitchFamily="18" charset="0"/>
              </a:rPr>
              <a:t>домогосподарств</a:t>
            </a:r>
            <a:r>
              <a:rPr lang="ru-RU" sz="1400" dirty="0">
                <a:cs typeface="Times New Roman" pitchFamily="18" charset="0"/>
              </a:rPr>
              <a:t> у </a:t>
            </a:r>
            <a:r>
              <a:rPr lang="ru-RU" sz="1400" dirty="0" err="1">
                <a:cs typeface="Times New Roman" pitchFamily="18" charset="0"/>
              </a:rPr>
              <a:t>сільській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місцевості</a:t>
            </a:r>
            <a:r>
              <a:rPr lang="ru-RU" sz="1400" dirty="0">
                <a:cs typeface="Times New Roman" pitchFamily="18" charset="0"/>
              </a:rPr>
              <a:t> в </a:t>
            </a:r>
            <a:r>
              <a:rPr lang="ru-RU" sz="1400" dirty="0" err="1">
                <a:cs typeface="Times New Roman" pitchFamily="18" charset="0"/>
              </a:rPr>
              <a:t>регіональному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розрізі</a:t>
            </a:r>
            <a:endParaRPr lang="ru-RU" sz="1400" dirty="0">
              <a:cs typeface="Times New Roman" pitchFamily="18" charset="0"/>
            </a:endParaRPr>
          </a:p>
          <a:p>
            <a:pPr lvl="0" algn="just"/>
            <a:endParaRPr lang="ru-RU" sz="1400" dirty="0">
              <a:cs typeface="Times New Roman" pitchFamily="18" charset="0"/>
            </a:endParaRPr>
          </a:p>
          <a:p>
            <a:pPr lvl="0" algn="just"/>
            <a:endParaRPr lang="ru-RU" sz="1400" dirty="0">
              <a:cs typeface="Times New Roman" pitchFamily="18" charset="0"/>
            </a:endParaRPr>
          </a:p>
          <a:p>
            <a:pPr lvl="0" algn="just"/>
            <a:r>
              <a:rPr lang="ru-RU" sz="1400" dirty="0" err="1">
                <a:cs typeface="Times New Roman" pitchFamily="18" charset="0"/>
              </a:rPr>
              <a:t>Аналітичний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огляд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тенденції</a:t>
            </a:r>
            <a:r>
              <a:rPr lang="ru-RU" sz="1400" dirty="0">
                <a:cs typeface="Times New Roman" pitchFamily="18" charset="0"/>
              </a:rPr>
              <a:t> та </a:t>
            </a:r>
            <a:r>
              <a:rPr lang="ru-RU" sz="1400" dirty="0" err="1">
                <a:cs typeface="Times New Roman" pitchFamily="18" charset="0"/>
              </a:rPr>
              <a:t>динаміки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розвитку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фермерських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господарств</a:t>
            </a:r>
            <a:r>
              <a:rPr lang="ru-RU" sz="1400" dirty="0">
                <a:cs typeface="Times New Roman" pitchFamily="18" charset="0"/>
              </a:rPr>
              <a:t> у </a:t>
            </a:r>
            <a:r>
              <a:rPr lang="ru-RU" sz="1400" dirty="0" err="1">
                <a:cs typeface="Times New Roman" pitchFamily="18" charset="0"/>
              </a:rPr>
              <a:t>галузі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рослинництва</a:t>
            </a:r>
            <a:endParaRPr lang="uk-UA" sz="1400" dirty="0"/>
          </a:p>
          <a:p>
            <a:pPr algn="just"/>
            <a:endParaRPr lang="ru-RU" sz="1400" dirty="0">
              <a:cs typeface="Times New Roman" pitchFamily="18" charset="0"/>
            </a:endParaRPr>
          </a:p>
          <a:p>
            <a:pPr algn="just"/>
            <a:endParaRPr lang="uk-UA" sz="1400" dirty="0">
              <a:cs typeface="Times New Roman" pitchFamily="18" charset="0"/>
            </a:endParaRPr>
          </a:p>
          <a:p>
            <a:pPr algn="just"/>
            <a:endParaRPr lang="ru-RU" sz="1400" dirty="0">
              <a:cs typeface="Times New Roman" pitchFamily="18" charset="0"/>
            </a:endParaRPr>
          </a:p>
          <a:p>
            <a:pPr algn="just"/>
            <a:endParaRPr lang="uk-UA" sz="1400" dirty="0">
              <a:cs typeface="Times New Roman" pitchFamily="18" charset="0"/>
            </a:endParaRPr>
          </a:p>
          <a:p>
            <a:pPr algn="just"/>
            <a:endParaRPr lang="ru-RU" sz="1400" dirty="0">
              <a:cs typeface="Times New Roman" pitchFamily="18" charset="0"/>
            </a:endParaRPr>
          </a:p>
          <a:p>
            <a:pPr algn="just"/>
            <a:endParaRPr lang="uk-UA" sz="1400" dirty="0"/>
          </a:p>
          <a:p>
            <a:pPr algn="just"/>
            <a:endParaRPr lang="uk-UA" sz="1400" dirty="0"/>
          </a:p>
          <a:p>
            <a:pPr algn="just"/>
            <a:endParaRPr lang="uk-UA" sz="1400" dirty="0"/>
          </a:p>
        </p:txBody>
      </p:sp>
      <p:pic>
        <p:nvPicPr>
          <p:cNvPr id="1027" name="Picture 3" descr="G:\For Photoshop\european-union_map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79512" y="1268760"/>
            <a:ext cx="3007932" cy="30509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11578" y="974829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D60093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4486" y="1651733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D60093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6266" y="2307271"/>
            <a:ext cx="758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D60093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54A650-1B42-4FE2-92E4-15C83B5104A4}"/>
              </a:ext>
            </a:extLst>
          </p:cNvPr>
          <p:cNvSpPr txBox="1"/>
          <p:nvPr/>
        </p:nvSpPr>
        <p:spPr>
          <a:xfrm>
            <a:off x="3064176" y="3763300"/>
            <a:ext cx="758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D60093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1472AE8-FEB9-4ACC-BB9E-1D9BF9A5DBBB}"/>
              </a:ext>
            </a:extLst>
          </p:cNvPr>
          <p:cNvSpPr txBox="1"/>
          <p:nvPr/>
        </p:nvSpPr>
        <p:spPr>
          <a:xfrm>
            <a:off x="3115774" y="4600728"/>
            <a:ext cx="758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D60093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FACEB09-BA01-4024-B8EC-68CA335932BD}"/>
              </a:ext>
            </a:extLst>
          </p:cNvPr>
          <p:cNvSpPr txBox="1"/>
          <p:nvPr/>
        </p:nvSpPr>
        <p:spPr>
          <a:xfrm>
            <a:off x="667544" y="5357826"/>
            <a:ext cx="82621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err="1"/>
              <a:t>Дослідження</a:t>
            </a:r>
            <a:r>
              <a:rPr lang="ru-RU" b="1" dirty="0"/>
              <a:t> </a:t>
            </a:r>
            <a:r>
              <a:rPr lang="ru-RU" b="1" dirty="0" err="1"/>
              <a:t>децентралізації</a:t>
            </a:r>
            <a:r>
              <a:rPr lang="ru-RU" b="1" dirty="0"/>
              <a:t> в </a:t>
            </a:r>
            <a:r>
              <a:rPr lang="ru-RU" b="1" dirty="0" err="1"/>
              <a:t>сільській</a:t>
            </a:r>
            <a:r>
              <a:rPr lang="ru-RU" b="1" dirty="0"/>
              <a:t> </a:t>
            </a:r>
            <a:r>
              <a:rPr lang="ru-RU" b="1" dirty="0" err="1"/>
              <a:t>місцевості</a:t>
            </a:r>
            <a:r>
              <a:rPr lang="ru-RU" b="1" dirty="0"/>
              <a:t> - </a:t>
            </a:r>
            <a:r>
              <a:rPr lang="ru-RU" b="1" dirty="0" err="1"/>
              <a:t>зміни</a:t>
            </a:r>
            <a:r>
              <a:rPr lang="ru-RU" b="1" dirty="0"/>
              <a:t> </a:t>
            </a:r>
            <a:r>
              <a:rPr lang="ru-RU" b="1" dirty="0" err="1"/>
              <a:t>в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сільської</a:t>
            </a:r>
            <a:r>
              <a:rPr lang="ru-RU" b="1" dirty="0"/>
              <a:t> </a:t>
            </a:r>
            <a:r>
              <a:rPr lang="ru-RU" b="1" dirty="0" err="1"/>
              <a:t>місцевості</a:t>
            </a:r>
            <a:r>
              <a:rPr lang="ru-RU" b="1" dirty="0"/>
              <a:t> та </a:t>
            </a:r>
            <a:r>
              <a:rPr lang="ru-RU" b="1" dirty="0" err="1"/>
              <a:t>сільских</a:t>
            </a:r>
            <a:r>
              <a:rPr lang="ru-RU" b="1" dirty="0"/>
              <a:t> </a:t>
            </a:r>
            <a:r>
              <a:rPr lang="ru-RU" b="1" dirty="0" err="1"/>
              <a:t>мешканців</a:t>
            </a:r>
            <a:r>
              <a:rPr lang="ru-RU" b="1" dirty="0"/>
              <a:t> в </a:t>
            </a:r>
            <a:r>
              <a:rPr lang="ru-RU" b="1" dirty="0" err="1"/>
              <a:t>територіальних</a:t>
            </a:r>
            <a:r>
              <a:rPr lang="ru-RU" b="1" dirty="0"/>
              <a:t> громадах</a:t>
            </a:r>
          </a:p>
          <a:p>
            <a:pPr lvl="0" algn="ctr"/>
            <a:r>
              <a:rPr lang="uk-UA" b="1" dirty="0"/>
              <a:t>(ПАСПОРТ ТЕРИТОРІАЛЬНОЇ ГРОМАДИ)</a:t>
            </a:r>
            <a:endParaRPr lang="ru-RU" b="1" dirty="0"/>
          </a:p>
          <a:p>
            <a:pPr algn="ctr"/>
            <a:endParaRPr lang="uk-UA" b="1" dirty="0"/>
          </a:p>
          <a:p>
            <a:pPr algn="just"/>
            <a:endParaRPr lang="uk-UA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992CBB4-E38C-4FE2-B058-1BCCEB8B229B}"/>
              </a:ext>
            </a:extLst>
          </p:cNvPr>
          <p:cNvSpPr txBox="1"/>
          <p:nvPr/>
        </p:nvSpPr>
        <p:spPr>
          <a:xfrm>
            <a:off x="190392" y="5286388"/>
            <a:ext cx="758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D60093"/>
                </a:solidFill>
                <a:latin typeface="Century Gothic" pitchFamily="34" charset="0"/>
              </a:rPr>
              <a:t>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789040"/>
            <a:ext cx="6984776" cy="886059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uk-UA" sz="2000" b="1" dirty="0">
                <a:solidFill>
                  <a:schemeClr val="tx1"/>
                </a:solidFill>
                <a:latin typeface="+mn-lt"/>
              </a:rPr>
            </a:b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340AD849-CCA2-48C7-98BF-D18138123D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745189-3048-4563-8594-3C2CB7CDAA5F}"/>
              </a:ext>
            </a:extLst>
          </p:cNvPr>
          <p:cNvSpPr txBox="1"/>
          <p:nvPr/>
        </p:nvSpPr>
        <p:spPr>
          <a:xfrm>
            <a:off x="611560" y="1052736"/>
            <a:ext cx="813690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Мета проекту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вдосконалення управління об’єктами державної власності та створення умов для покращення результативності виконання завдань, покладених на Н</a:t>
            </a:r>
            <a:r>
              <a:rPr lang="uk-UA" sz="18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ДІ «Украгропромпродуктивн</a:t>
            </a: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ість»</a:t>
            </a:r>
            <a:b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для досягнення цієї мети пропонується</a:t>
            </a:r>
            <a:br>
              <a:rPr lang="uk-UA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здійснити реорганізацію 5 зональних і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19</a:t>
            </a: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регіональних науково-дослідних центрів продуктивності агропромислового комплексу шляхом приєднання до Н</a:t>
            </a:r>
            <a:r>
              <a:rPr lang="uk-UA" sz="18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ДІ «Украгропромпродуктивн</a:t>
            </a: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ість» і утворення на їх базі відокремлених структурних підрозділів (філій) без права юридичної особи</a:t>
            </a:r>
            <a:b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uk-UA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оптимізувати кількість та чисельність структурних підрозділів НДІ «Украгропромпродуктивність» за рахунок приєднання до нього і утворення на базі зональних та регіональних центрів агропромислового комплексу філій з метою виконання діяльності, визначеної Законом України «Про наукову і науково-технічну діяльність», та державних замовлень на створення науково-технічної продукції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4766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Реформування системи продуктивності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268760"/>
            <a:ext cx="7920879" cy="936104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Договірна тематика</a:t>
            </a:r>
            <a:endParaRPr lang="ru-RU" sz="4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3FA715C1-CE15-44AD-9593-BCB9636E3F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7" descr="Збирання">
            <a:extLst>
              <a:ext uri="{FF2B5EF4-FFF2-40B4-BE49-F238E27FC236}">
                <a16:creationId xmlns:a16="http://schemas.microsoft.com/office/drawing/2014/main" xmlns="" id="{FF75B04E-99AC-4F33-A2EE-525DF0E8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636912"/>
            <a:ext cx="691276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4663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79512" y="1772816"/>
            <a:ext cx="8784976" cy="4752528"/>
          </a:xfrm>
          <a:prstGeom prst="round2Diag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527175" algn="ctr">
              <a:spcAft>
                <a:spcPts val="684"/>
              </a:spcAft>
            </a:pPr>
            <a:r>
              <a:rPr lang="uk-UA" b="1" dirty="0">
                <a:solidFill>
                  <a:schemeClr val="tx1"/>
                </a:solidFill>
              </a:rPr>
              <a:t>Науковий потенціал: 97 науковців </a:t>
            </a:r>
          </a:p>
          <a:p>
            <a:pPr marL="1527175" algn="ctr">
              <a:spcAft>
                <a:spcPts val="684"/>
              </a:spcAft>
            </a:pPr>
            <a:r>
              <a:rPr lang="uk-UA" b="1" i="1" dirty="0">
                <a:solidFill>
                  <a:schemeClr val="tx1"/>
                </a:solidFill>
              </a:rPr>
              <a:t>у т.ч. в Науково-дослідному інституті </a:t>
            </a:r>
            <a:r>
              <a:rPr lang="en-US" b="1" i="1" dirty="0">
                <a:solidFill>
                  <a:schemeClr val="tx1"/>
                </a:solidFill>
              </a:rPr>
              <a:t>–</a:t>
            </a:r>
            <a:r>
              <a:rPr lang="uk-UA" b="1" i="1" dirty="0">
                <a:solidFill>
                  <a:schemeClr val="tx1"/>
                </a:solidFill>
              </a:rPr>
              <a:t> 32 наукових працівників</a:t>
            </a:r>
            <a:r>
              <a:rPr lang="uk-UA" b="1" dirty="0">
                <a:solidFill>
                  <a:schemeClr val="tx1"/>
                </a:solidFill>
              </a:rPr>
              <a:t>	</a:t>
            </a:r>
          </a:p>
          <a:p>
            <a:pPr marL="1527175" algn="ctr">
              <a:spcAft>
                <a:spcPts val="684"/>
              </a:spcAft>
            </a:pPr>
            <a:r>
              <a:rPr lang="uk-UA" b="1" dirty="0">
                <a:solidFill>
                  <a:schemeClr val="tx1"/>
                </a:solidFill>
              </a:rPr>
              <a:t>Мають науковий ступінь  </a:t>
            </a:r>
            <a:r>
              <a:rPr lang="en-US" b="1" dirty="0">
                <a:solidFill>
                  <a:schemeClr val="tx1"/>
                </a:solidFill>
              </a:rPr>
              <a:t>–</a:t>
            </a:r>
            <a:r>
              <a:rPr lang="uk-UA" b="1" dirty="0">
                <a:solidFill>
                  <a:schemeClr val="tx1"/>
                </a:solidFill>
              </a:rPr>
              <a:t> 13 осіб</a:t>
            </a:r>
          </a:p>
          <a:p>
            <a:pPr marL="1527175" algn="ctr">
              <a:spcAft>
                <a:spcPts val="684"/>
              </a:spcAft>
            </a:pPr>
            <a:r>
              <a:rPr lang="uk-UA" sz="1400" b="1" i="1" dirty="0">
                <a:solidFill>
                  <a:schemeClr val="tx1"/>
                </a:solidFill>
              </a:rPr>
              <a:t>з них: доктора наук – 2 особи </a:t>
            </a:r>
          </a:p>
          <a:p>
            <a:pPr marL="1527175" algn="ctr">
              <a:spcAft>
                <a:spcPts val="684"/>
              </a:spcAft>
            </a:pPr>
            <a:r>
              <a:rPr lang="uk-UA" sz="1400" b="1" i="1" dirty="0">
                <a:solidFill>
                  <a:schemeClr val="tx1"/>
                </a:solidFill>
              </a:rPr>
              <a:t>                 кандидати наук – 11</a:t>
            </a:r>
            <a:r>
              <a:rPr lang="en-US" sz="1400" b="1" i="1" dirty="0">
                <a:solidFill>
                  <a:schemeClr val="tx1"/>
                </a:solidFill>
              </a:rPr>
              <a:t> </a:t>
            </a:r>
            <a:r>
              <a:rPr lang="uk-UA" sz="1400" b="1" i="1" dirty="0">
                <a:solidFill>
                  <a:schemeClr val="tx1"/>
                </a:solidFill>
              </a:rPr>
              <a:t>осіб </a:t>
            </a:r>
          </a:p>
          <a:p>
            <a:pPr algn="ctr">
              <a:spcAft>
                <a:spcPts val="684"/>
              </a:spcAft>
            </a:pPr>
            <a:endParaRPr lang="uk-UA" sz="1400" b="1" i="1" dirty="0">
              <a:solidFill>
                <a:schemeClr val="tx1"/>
              </a:solidFill>
            </a:endParaRPr>
          </a:p>
          <a:p>
            <a:pPr algn="ctr">
              <a:spcAft>
                <a:spcPts val="684"/>
              </a:spcAft>
            </a:pPr>
            <a:r>
              <a:rPr lang="uk-UA" sz="1600" b="1" dirty="0">
                <a:solidFill>
                  <a:schemeClr val="tx1"/>
                </a:solidFill>
              </a:rPr>
              <a:t>Здійснюють дисертаційні дослідження  аспірантів – 1 особа</a:t>
            </a:r>
          </a:p>
          <a:p>
            <a:pPr algn="ctr">
              <a:spcAft>
                <a:spcPts val="684"/>
              </a:spcAft>
            </a:pPr>
            <a:endParaRPr lang="uk-UA" sz="1600" b="1" dirty="0">
              <a:solidFill>
                <a:schemeClr val="tx1"/>
              </a:solidFill>
            </a:endParaRPr>
          </a:p>
          <a:p>
            <a:pPr algn="ctr">
              <a:spcAft>
                <a:spcPts val="684"/>
              </a:spcAft>
            </a:pPr>
            <a:r>
              <a:rPr lang="uk-UA" sz="2000" b="1" dirty="0">
                <a:solidFill>
                  <a:schemeClr val="tx1"/>
                </a:solidFill>
                <a:latin typeface="Constantia" pitchFamily="18" charset="0"/>
              </a:rPr>
              <a:t>Всього штатна чисельність</a:t>
            </a:r>
            <a:r>
              <a:rPr lang="en-US" sz="2000" b="1" dirty="0">
                <a:solidFill>
                  <a:schemeClr val="tx1"/>
                </a:solidFill>
                <a:latin typeface="Constantia" pitchFamily="18" charset="0"/>
              </a:rPr>
              <a:t> – </a:t>
            </a:r>
            <a:r>
              <a:rPr lang="uk-UA" sz="2000" b="1" dirty="0">
                <a:solidFill>
                  <a:schemeClr val="tx1"/>
                </a:solidFill>
                <a:latin typeface="Constantia" pitchFamily="18" charset="0"/>
              </a:rPr>
              <a:t> 108 осіб</a:t>
            </a:r>
          </a:p>
          <a:p>
            <a:pPr algn="ctr">
              <a:spcAft>
                <a:spcPts val="684"/>
              </a:spcAft>
            </a:pPr>
            <a:r>
              <a:rPr lang="uk-UA" sz="1600" i="1" dirty="0">
                <a:solidFill>
                  <a:schemeClr val="tx1"/>
                </a:solidFill>
                <a:latin typeface="Constantia" pitchFamily="18" charset="0"/>
              </a:rPr>
              <a:t>у т.ч. НДІ – 36 особи;    ЗНДЦ, НДЦ – 72 осіб</a:t>
            </a:r>
          </a:p>
          <a:p>
            <a:pPr algn="ctr">
              <a:spcAft>
                <a:spcPts val="684"/>
              </a:spcAft>
            </a:pPr>
            <a:endParaRPr lang="uk-UA" sz="12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692696"/>
            <a:ext cx="621510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Науковий потенціал установ продуктивності АПК</a:t>
            </a:r>
            <a:endParaRPr lang="uk-UA" sz="3600" i="1" u="sng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Новая папка\Documents\Загрузки\kisspng-paper-book-photography-royalty-free-illustration-open-old-books-5aa975dde89c26.99261854152105519795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2438400" cy="2182812"/>
          </a:xfrm>
          <a:prstGeom prst="rect">
            <a:avLst/>
          </a:prstGeom>
          <a:noFill/>
        </p:spPr>
      </p:pic>
      <p:pic>
        <p:nvPicPr>
          <p:cNvPr id="7" name="Рисунок 6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A45A283C-755A-4680-B5E8-53DE0DD75E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38090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908724"/>
          <a:ext cx="7560840" cy="5760636"/>
        </p:xfrm>
        <a:graphic>
          <a:graphicData uri="http://schemas.openxmlformats.org/drawingml/2006/table">
            <a:tbl>
              <a:tblPr/>
              <a:tblGrid>
                <a:gridCol w="3304618"/>
                <a:gridCol w="4256222"/>
              </a:tblGrid>
              <a:tr h="392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 dirty="0">
                          <a:latin typeface="Times New Roman"/>
                          <a:ea typeface="Calibri"/>
                          <a:cs typeface="Times New Roman"/>
                        </a:rPr>
                        <a:t>Замовник</a:t>
                      </a:r>
                      <a:endParaRPr lang="uk-UA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>
                          <a:latin typeface="Times New Roman"/>
                          <a:ea typeface="Calibri"/>
                          <a:cs typeface="Times New Roman"/>
                        </a:rPr>
                        <a:t>Назва 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b="1">
                          <a:latin typeface="Times New Roman"/>
                          <a:ea typeface="Calibri"/>
                          <a:cs typeface="Times New Roman"/>
                        </a:rPr>
                        <a:t>наукової розробки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ЛКП «Львівелектротранс»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КНП Буської районної ради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«Буська центральна районна лікарня»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Львівська філія ДНУ  «Український науково-дос-лідний інститут прогно-зування та випробування  техніки та технологій для сільськогосподарського виробництва  імені Леоніда Погорілого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Паспортизація полів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;паспортизація 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лук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; паспортизація 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пасовищ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; паспортизація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 багаторічних насаджень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 і визначення груп господарств для застосування технічно - обгрунтованих норм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Встановлення норм продуктивності та витрат ПММ</a:t>
                      </a: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ЛКП Зелене місто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ЦФГНМЗЗОК Розвадівської сільської ради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0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КНП "Клінічна лікарня швидкої медичної допомоги м. Львова</a:t>
                      </a:r>
                      <a:endParaRPr lang="uk-UA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ТОВ ВІА БУД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Львівський національний університет ветеринарної медицини та біотехнологій ім. С.Г. Гжицького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КНП Львівської обласної ради «Львівський обласний центр екстреної медичної допомоги та медицини катастроф»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Відділ освіти Яворівської РДА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індивідуальних норм витрат ПММ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ТОВ "ЕПІЦЕНТР К"(Калинівка Лог.центр)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Розробка норм витрат палива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(ЛЦ Калинiвка)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0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Київ             Банкнотно-монетний двір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Розробленння норм витрат паливно-мастильних матеріалів на трактор колісний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ТОВ "Епіцентр К"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норм витрат палива для технологічних т/з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0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Науково-методичний центр ВФПО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створення норм витрат робочого часу на створення тестiв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0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ДУ "Держґрунтохорона"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Calibri"/>
                          <a:cs typeface="Times New Roman"/>
                        </a:rPr>
                        <a:t>розроблення технологiчних карт на зем.-кадастровi роботи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0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ПрАТ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"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Дніпропетровський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олійноекстракційний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завод"</a:t>
                      </a:r>
                      <a:endParaRPr lang="uk-UA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Підготовка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матеріалів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для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атестації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умов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праці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робочих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місць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повно</a:t>
                      </a:r>
                      <a:r>
                        <a:rPr lang="uk-UA" sz="7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змінні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спостережні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листи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фотогра</a:t>
                      </a:r>
                      <a:r>
                        <a:rPr lang="uk-UA" sz="7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фій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робочого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часу 4-х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робітників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 основного  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виробництва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9" marR="385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836712"/>
          <a:ext cx="7920880" cy="5281681"/>
        </p:xfrm>
        <a:graphic>
          <a:graphicData uri="http://schemas.openxmlformats.org/drawingml/2006/table">
            <a:tbl>
              <a:tblPr/>
              <a:tblGrid>
                <a:gridCol w="4446313"/>
                <a:gridCol w="3474567"/>
              </a:tblGrid>
              <a:tr h="5024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ТОВ "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  <a:cs typeface="Times New Roman"/>
                        </a:rPr>
                        <a:t>Агросерт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"</a:t>
                      </a:r>
                      <a:endParaRPr lang="uk-UA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 по  розрахунку  трудоєм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кості  на  види  робіт  по  процесу  сертифікації насіння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;  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сад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вного  матеріалу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зерна  товарного та  продуктів  переробки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ВК Новолатівської  сільської  ради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з  розрахунку  тарифу  на  централізоване  водопостачання  та  тарифу  на  вивезення  твердих  побу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тових  відходів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КП " Спеціалізована  Агенція Ритуал" ПМР"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по  розробці  базової  лі-нійної  норми  витрати  палива  на автомобілі: 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Opel Vectra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Ford Transit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, ГАЗ 33023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ДП  "ДГ "Дніпро" ІЗК НААН"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 по  розробці  норм виро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бітку  та  витрат  палива  на сільсько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господарські  механізовані  роботи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Дніпропетровське  обласне  комунальне  підприємство "Спецавтобаза"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по  розробці   лінійної  нор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ми  витрати  палива  на  автомобіль Toyota Prado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ДП  "ДГ "Дніпро" ІЗК НААН"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 по  розробці  норм виро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бітку  та  витрат  палива  на сільсько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господарські  механізовані  роботи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 норм  витрат  палива  на  переїздах  тракторів  та транспортуванні  агрегатів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Відділ  освіти, молоді і спорту ВК Карпівської с/р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по  розробці   лінійної  нор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ми  витрати  палива  на  автомобілі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     КЗ" Андріївська школа загальної середньої  освіти І-ІІІ ступенів" Карпівської сільської  ради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Послуги по  розробці   лінійної  норми  витрати  палива  на  автобус ПАЗ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ПрАТ " Дніпропетровський олійноекстракційний  завод"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Підготовка  матеріалів  для  атестації  умов  праці  робочих  місць- повно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змінні  спостережні  листи  фотогра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фій  робочого  часу 14-х робітників  основного  виробництва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ПрАТ " Дніпропетровський олійноекстракційний  завод"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Підготовка  матеріалів  для  атестації  умов  праці  робочих  місць- повно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змінні  спостережні  листи  фотогра</a:t>
                      </a:r>
                      <a:r>
                        <a:rPr lang="uk-UA" sz="7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фій  робочого  часу </a:t>
                      </a:r>
                      <a:r>
                        <a:rPr lang="ru-RU" sz="700" b="1" spc="-100">
                          <a:latin typeface="Times New Roman"/>
                          <a:ea typeface="Times New Roman"/>
                          <a:cs typeface="Times New Roman"/>
                        </a:rPr>
                        <a:t>10-х робітників  основного </a:t>
                      </a:r>
                      <a:r>
                        <a:rPr lang="uk-UA" sz="700" b="1" spc="-100">
                          <a:latin typeface="Times New Roman"/>
                          <a:ea typeface="Times New Roman"/>
                          <a:cs typeface="Times New Roman"/>
                        </a:rPr>
                        <a:t>виробництва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4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ТОВ «Велетень»</a:t>
                      </a:r>
                      <a:endParaRPr lang="uk-UA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1" dirty="0">
                          <a:latin typeface="Times New Roman"/>
                          <a:ea typeface="Calibri"/>
                          <a:cs typeface="Times New Roman"/>
                        </a:rPr>
                        <a:t>Розроблення </a:t>
                      </a:r>
                      <a:r>
                        <a:rPr lang="ru-RU" sz="700" b="1" dirty="0">
                          <a:latin typeface="Times New Roman"/>
                          <a:ea typeface="Calibri"/>
                          <a:cs typeface="Times New Roman"/>
                        </a:rPr>
                        <a:t>норм</a:t>
                      </a:r>
                      <a:r>
                        <a:rPr lang="uk-UA" sz="700" b="1" dirty="0">
                          <a:latin typeface="Times New Roman"/>
                          <a:ea typeface="Calibri"/>
                          <a:cs typeface="Times New Roman"/>
                        </a:rPr>
                        <a:t> продуктивності і витрат палива механізовані польові роботи у ТОВ «</a:t>
                      </a:r>
                      <a:r>
                        <a:rPr lang="uk-UA" sz="700" b="1" dirty="0" err="1">
                          <a:latin typeface="Times New Roman"/>
                          <a:ea typeface="Calibri"/>
                          <a:cs typeface="Times New Roman"/>
                        </a:rPr>
                        <a:t>Велентень</a:t>
                      </a:r>
                      <a:r>
                        <a:rPr lang="uk-UA" sz="700" b="1" dirty="0">
                          <a:latin typeface="Times New Roman"/>
                          <a:ea typeface="Calibri"/>
                          <a:cs typeface="Times New Roman"/>
                        </a:rPr>
                        <a:t>» НДІ «</a:t>
                      </a:r>
                      <a:r>
                        <a:rPr lang="uk-UA" sz="700" b="1" dirty="0" err="1">
                          <a:latin typeface="Times New Roman"/>
                          <a:ea typeface="Calibri"/>
                          <a:cs typeface="Times New Roman"/>
                        </a:rPr>
                        <a:t>Украгропромпродуктивність</a:t>
                      </a:r>
                      <a:r>
                        <a:rPr lang="uk-UA" sz="7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uk-UA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3" y="260648"/>
            <a:ext cx="7395989" cy="79208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Міжнародне співробітництво,</a:t>
            </a:r>
            <a:b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організація та участь в заходах</a:t>
            </a:r>
            <a:endParaRPr lang="ru-RU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3FA715C1-CE15-44AD-9593-BCB9636E3F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412776"/>
            <a:ext cx="3096344" cy="108012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Науково-практичні конференції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043608" y="2780928"/>
            <a:ext cx="3096344" cy="108000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Навчальні семінари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43608" y="4149080"/>
            <a:ext cx="3096344" cy="108000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Виставкова діяльність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3528" y="5445224"/>
            <a:ext cx="3096344" cy="108000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/>
              <a:t>Міжнародні конференції</a:t>
            </a:r>
          </a:p>
        </p:txBody>
      </p:sp>
      <p:pic>
        <p:nvPicPr>
          <p:cNvPr id="2051" name="Picture 3" descr="D:\Новая папка\Documents\Загрузки\kisspng-meeting-microsoft-powerpoint-conference-centre-pre-reunion-5ac0767f2335f6.72733298152256268714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060848"/>
            <a:ext cx="5059130" cy="3251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500776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Додатки</a:t>
            </a:r>
            <a:endParaRPr lang="ru-RU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Картинки по запросу збирання сільськогосподарських культур">
            <a:extLst>
              <a:ext uri="{FF2B5EF4-FFF2-40B4-BE49-F238E27FC236}">
                <a16:creationId xmlns:a16="http://schemas.microsoft.com/office/drawing/2014/main" xmlns="" id="{26FAE510-C925-4C73-8BBD-8C2CC580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924944"/>
            <a:ext cx="3672407" cy="3096344"/>
          </a:xfrm>
          <a:prstGeom prst="rect">
            <a:avLst/>
          </a:prstGeom>
          <a:noFill/>
        </p:spPr>
      </p:pic>
      <p:pic>
        <p:nvPicPr>
          <p:cNvPr id="5" name="Picture 28" descr="Похожее изображение">
            <a:extLst>
              <a:ext uri="{FF2B5EF4-FFF2-40B4-BE49-F238E27FC236}">
                <a16:creationId xmlns:a16="http://schemas.microsoft.com/office/drawing/2014/main" xmlns="" id="{8C25EADB-3061-49D4-8980-F77BBD28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924944"/>
            <a:ext cx="3851920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41983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:a16="http://schemas.microsoft.com/office/drawing/2014/main" xmlns="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8" name="Line 31">
            <a:extLst>
              <a:ext uri="{FF2B5EF4-FFF2-40B4-BE49-F238E27FC236}">
                <a16:creationId xmlns:a16="http://schemas.microsoft.com/office/drawing/2014/main" xmlns="" id="{C244BB04-3681-4FBF-AEE3-0BB1B9F8E6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2521" y="5292658"/>
            <a:ext cx="649286" cy="35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pic>
        <p:nvPicPr>
          <p:cNvPr id="9" name="Picture 36" descr="222">
            <a:extLst>
              <a:ext uri="{FF2B5EF4-FFF2-40B4-BE49-F238E27FC236}">
                <a16:creationId xmlns:a16="http://schemas.microsoft.com/office/drawing/2014/main" xmlns="" id="{86B5E437-FADB-4C90-AF26-B806E6CB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0885" y="4221088"/>
            <a:ext cx="154179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xmlns="" id="{DBA17F76-1107-4879-B3A0-36950A7CB98C}"/>
              </a:ext>
            </a:extLst>
          </p:cNvPr>
          <p:cNvSpPr/>
          <p:nvPr/>
        </p:nvSpPr>
        <p:spPr>
          <a:xfrm>
            <a:off x="313234" y="3363832"/>
            <a:ext cx="1428760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Проведення спостережень</a:t>
            </a:r>
          </a:p>
          <a:p>
            <a:pPr algn="ctr"/>
            <a:r>
              <a:rPr lang="uk-UA" sz="1200" b="1" dirty="0">
                <a:latin typeface="Times New Roman" pitchFamily="18" charset="0"/>
              </a:rPr>
              <a:t>(хронометраж на місці технологічного процесу)</a:t>
            </a:r>
            <a:endParaRPr lang="uk-UA" sz="1200" b="1" dirty="0"/>
          </a:p>
        </p:txBody>
      </p:sp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xmlns="" id="{A0B9ED26-A212-4CFD-A976-6603FBEA88A1}"/>
              </a:ext>
            </a:extLst>
          </p:cNvPr>
          <p:cNvSpPr/>
          <p:nvPr/>
        </p:nvSpPr>
        <p:spPr>
          <a:xfrm>
            <a:off x="1813432" y="1506444"/>
            <a:ext cx="1928826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Дослідження та розроблення науково обґрунтованих норм продуктивності і витрат палива на нову сільськогосподарську техніку</a:t>
            </a:r>
            <a:endParaRPr lang="uk-UA" sz="1200" b="1" dirty="0"/>
          </a:p>
        </p:txBody>
      </p:sp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xmlns="" id="{3C8EC747-DDE5-4A13-A350-4D8D71E3B4E1}"/>
              </a:ext>
            </a:extLst>
          </p:cNvPr>
          <p:cNvSpPr/>
          <p:nvPr/>
        </p:nvSpPr>
        <p:spPr>
          <a:xfrm>
            <a:off x="4099448" y="1506444"/>
            <a:ext cx="2357454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Визначення групи поля: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конфігурація поля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довжина гону;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показник крутості схилу;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значення питомого опору на основі паспортів полів</a:t>
            </a:r>
          </a:p>
        </p:txBody>
      </p:sp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xmlns="" id="{CAB97227-9EEC-4007-9867-AB51916F3F09}"/>
              </a:ext>
            </a:extLst>
          </p:cNvPr>
          <p:cNvSpPr/>
          <p:nvPr/>
        </p:nvSpPr>
        <p:spPr>
          <a:xfrm>
            <a:off x="6456902" y="4721154"/>
            <a:ext cx="2500298" cy="2000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Приклад на збирання соняшнику:</a:t>
            </a:r>
          </a:p>
          <a:p>
            <a:r>
              <a:rPr lang="uk-UA" sz="1200" dirty="0">
                <a:latin typeface="Times New Roman" pitchFamily="18" charset="0"/>
              </a:rPr>
              <a:t>Комбайн - </a:t>
            </a:r>
            <a:r>
              <a:rPr lang="en-US" sz="1200" dirty="0">
                <a:latin typeface="Times New Roman" pitchFamily="18" charset="0"/>
              </a:rPr>
              <a:t>Lexion-560</a:t>
            </a:r>
          </a:p>
          <a:p>
            <a:r>
              <a:rPr lang="uk-UA" sz="1200" dirty="0">
                <a:latin typeface="Times New Roman" pitchFamily="18" charset="0"/>
              </a:rPr>
              <a:t>Жниварка - </a:t>
            </a:r>
            <a:r>
              <a:rPr lang="en-US" sz="1200" dirty="0" err="1">
                <a:latin typeface="Times New Roman" pitchFamily="18" charset="0"/>
              </a:rPr>
              <a:t>Sunspeed</a:t>
            </a:r>
            <a:r>
              <a:rPr lang="en-US" sz="1200" dirty="0">
                <a:latin typeface="Times New Roman" pitchFamily="18" charset="0"/>
              </a:rPr>
              <a:t> 16-70</a:t>
            </a:r>
          </a:p>
          <a:p>
            <a:r>
              <a:rPr lang="uk-UA" sz="1200" dirty="0">
                <a:latin typeface="Times New Roman" pitchFamily="18" charset="0"/>
              </a:rPr>
              <a:t>Ширина захвату - 11,2м</a:t>
            </a:r>
          </a:p>
          <a:p>
            <a:r>
              <a:rPr lang="uk-UA" sz="1200" dirty="0">
                <a:latin typeface="Times New Roman" pitchFamily="18" charset="0"/>
              </a:rPr>
              <a:t>Урожайність - 24-27 ц/га</a:t>
            </a:r>
          </a:p>
          <a:p>
            <a:r>
              <a:rPr lang="uk-UA" sz="1200" dirty="0">
                <a:latin typeface="Times New Roman" pitchFamily="18" charset="0"/>
              </a:rPr>
              <a:t>Група господарства поля - ІІІ</a:t>
            </a:r>
          </a:p>
          <a:p>
            <a:r>
              <a:rPr lang="uk-UA" sz="1200" b="1" dirty="0">
                <a:latin typeface="Times New Roman" pitchFamily="18" charset="0"/>
              </a:rPr>
              <a:t>Норма продуктивності –</a:t>
            </a:r>
          </a:p>
          <a:p>
            <a:r>
              <a:rPr lang="uk-UA" sz="1200" b="1" dirty="0">
                <a:latin typeface="Times New Roman" pitchFamily="18" charset="0"/>
              </a:rPr>
              <a:t>24,4 га</a:t>
            </a:r>
            <a:r>
              <a:rPr lang="en-US" sz="1200" b="1" dirty="0">
                <a:latin typeface="Times New Roman" pitchFamily="18" charset="0"/>
              </a:rPr>
              <a:t>/</a:t>
            </a:r>
            <a:r>
              <a:rPr lang="uk-UA" sz="1200" b="1" dirty="0">
                <a:latin typeface="Times New Roman" pitchFamily="18" charset="0"/>
              </a:rPr>
              <a:t>8 годин</a:t>
            </a:r>
          </a:p>
          <a:p>
            <a:r>
              <a:rPr lang="uk-UA" sz="1200" b="1" dirty="0">
                <a:latin typeface="Times New Roman" pitchFamily="18" charset="0"/>
              </a:rPr>
              <a:t>Витрати палива - 10,4 л/га</a:t>
            </a:r>
            <a:endParaRPr lang="uk-UA" sz="1200" b="1" dirty="0"/>
          </a:p>
        </p:txBody>
      </p:sp>
      <p:sp>
        <p:nvSpPr>
          <p:cNvPr id="14" name="Стрелка вправо 8">
            <a:extLst>
              <a:ext uri="{FF2B5EF4-FFF2-40B4-BE49-F238E27FC236}">
                <a16:creationId xmlns:a16="http://schemas.microsoft.com/office/drawing/2014/main" xmlns="" id="{EA5B7D51-094E-4D31-A1ED-B7E3E03E7827}"/>
              </a:ext>
            </a:extLst>
          </p:cNvPr>
          <p:cNvSpPr/>
          <p:nvPr/>
        </p:nvSpPr>
        <p:spPr>
          <a:xfrm>
            <a:off x="3742258" y="1935072"/>
            <a:ext cx="357190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кругленный прямоугольник 11">
            <a:extLst>
              <a:ext uri="{FF2B5EF4-FFF2-40B4-BE49-F238E27FC236}">
                <a16:creationId xmlns:a16="http://schemas.microsoft.com/office/drawing/2014/main" xmlns="" id="{98D22394-7AD7-44CF-A1AE-686BACC08839}"/>
              </a:ext>
            </a:extLst>
          </p:cNvPr>
          <p:cNvSpPr/>
          <p:nvPr/>
        </p:nvSpPr>
        <p:spPr>
          <a:xfrm>
            <a:off x="4170886" y="2792328"/>
            <a:ext cx="2357454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Складові формування норм: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робоча ширина захвату,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робоча швидкість;</a:t>
            </a:r>
          </a:p>
          <a:p>
            <a:pPr>
              <a:buFont typeface="Wingdings" pitchFamily="2" charset="2"/>
              <a:buChar char="Ø"/>
            </a:pPr>
            <a:r>
              <a:rPr lang="uk-UA" sz="1200" dirty="0">
                <a:latin typeface="Times New Roman" pitchFamily="18" charset="0"/>
              </a:rPr>
              <a:t>урожайність</a:t>
            </a:r>
          </a:p>
        </p:txBody>
      </p:sp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xmlns="" id="{18A16215-4128-4E87-9BF8-FC2251B5CE1B}"/>
              </a:ext>
            </a:extLst>
          </p:cNvPr>
          <p:cNvSpPr/>
          <p:nvPr/>
        </p:nvSpPr>
        <p:spPr>
          <a:xfrm>
            <a:off x="384672" y="1506444"/>
            <a:ext cx="1285852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Визначення об'єкту дослідження</a:t>
            </a:r>
            <a:endParaRPr lang="uk-UA" sz="1200" b="1" dirty="0"/>
          </a:p>
        </p:txBody>
      </p:sp>
      <p:sp>
        <p:nvSpPr>
          <p:cNvPr id="18" name="Стрелка вправо 13">
            <a:extLst>
              <a:ext uri="{FF2B5EF4-FFF2-40B4-BE49-F238E27FC236}">
                <a16:creationId xmlns:a16="http://schemas.microsoft.com/office/drawing/2014/main" xmlns="" id="{48373B5A-5FC5-4DB7-B103-1814AFE6C0F6}"/>
              </a:ext>
            </a:extLst>
          </p:cNvPr>
          <p:cNvSpPr/>
          <p:nvPr/>
        </p:nvSpPr>
        <p:spPr>
          <a:xfrm rot="5400000">
            <a:off x="849019" y="2970923"/>
            <a:ext cx="285752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D480DEC7-3F08-49FA-80C1-AA04C7C91514}"/>
              </a:ext>
            </a:extLst>
          </p:cNvPr>
          <p:cNvSpPr/>
          <p:nvPr/>
        </p:nvSpPr>
        <p:spPr>
          <a:xfrm>
            <a:off x="313234" y="4578278"/>
            <a:ext cx="3714776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кругленный прямоугольник 15">
            <a:extLst>
              <a:ext uri="{FF2B5EF4-FFF2-40B4-BE49-F238E27FC236}">
                <a16:creationId xmlns:a16="http://schemas.microsoft.com/office/drawing/2014/main" xmlns="" id="{ED379067-D071-4428-A987-45A87BD2DF9B}"/>
              </a:ext>
            </a:extLst>
          </p:cNvPr>
          <p:cNvSpPr/>
          <p:nvPr/>
        </p:nvSpPr>
        <p:spPr>
          <a:xfrm>
            <a:off x="456110" y="5078344"/>
            <a:ext cx="1285852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ЗНДЦ Степової зони</a:t>
            </a:r>
            <a:endParaRPr lang="uk-UA" sz="1200" b="1" dirty="0"/>
          </a:p>
        </p:txBody>
      </p:sp>
      <p:sp>
        <p:nvSpPr>
          <p:cNvPr id="21" name="Скругленный прямоугольник 16">
            <a:extLst>
              <a:ext uri="{FF2B5EF4-FFF2-40B4-BE49-F238E27FC236}">
                <a16:creationId xmlns:a16="http://schemas.microsoft.com/office/drawing/2014/main" xmlns="" id="{FB2AC4AA-A67F-48F1-93CD-595279FE311D}"/>
              </a:ext>
            </a:extLst>
          </p:cNvPr>
          <p:cNvSpPr/>
          <p:nvPr/>
        </p:nvSpPr>
        <p:spPr>
          <a:xfrm>
            <a:off x="2527812" y="5078344"/>
            <a:ext cx="1285852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ЗНДЦ Поліської зони</a:t>
            </a:r>
            <a:endParaRPr lang="uk-UA" sz="1200" b="1" dirty="0"/>
          </a:p>
        </p:txBody>
      </p:sp>
      <p:sp>
        <p:nvSpPr>
          <p:cNvPr id="22" name="Скругленный прямоугольник 17">
            <a:extLst>
              <a:ext uri="{FF2B5EF4-FFF2-40B4-BE49-F238E27FC236}">
                <a16:creationId xmlns:a16="http://schemas.microsoft.com/office/drawing/2014/main" xmlns="" id="{BB575292-A33A-45D2-AE96-03D7B675101D}"/>
              </a:ext>
            </a:extLst>
          </p:cNvPr>
          <p:cNvSpPr/>
          <p:nvPr/>
        </p:nvSpPr>
        <p:spPr>
          <a:xfrm>
            <a:off x="1456242" y="4649716"/>
            <a:ext cx="1500198" cy="3571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ЗНДЦ Лісостепової зони</a:t>
            </a:r>
            <a:endParaRPr lang="uk-UA" sz="1200" b="1" dirty="0"/>
          </a:p>
        </p:txBody>
      </p:sp>
      <p:sp>
        <p:nvSpPr>
          <p:cNvPr id="23" name="Скругленный прямоугольник 18">
            <a:extLst>
              <a:ext uri="{FF2B5EF4-FFF2-40B4-BE49-F238E27FC236}">
                <a16:creationId xmlns:a16="http://schemas.microsoft.com/office/drawing/2014/main" xmlns="" id="{0CEAB160-9513-40EB-BFBA-3D068FECA19A}"/>
              </a:ext>
            </a:extLst>
          </p:cNvPr>
          <p:cNvSpPr/>
          <p:nvPr/>
        </p:nvSpPr>
        <p:spPr>
          <a:xfrm>
            <a:off x="2384936" y="5721286"/>
            <a:ext cx="1214414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ЗНДЦ </a:t>
            </a:r>
            <a:endParaRPr lang="en-US" sz="1200" b="1" dirty="0">
              <a:latin typeface="Times New Roman" pitchFamily="18" charset="0"/>
            </a:endParaRPr>
          </a:p>
          <a:p>
            <a:pPr algn="ctr"/>
            <a:r>
              <a:rPr lang="uk-UA" sz="1200" b="1" dirty="0">
                <a:latin typeface="Times New Roman" pitchFamily="18" charset="0"/>
              </a:rPr>
              <a:t>Західної зони</a:t>
            </a:r>
            <a:endParaRPr lang="uk-UA" sz="1200" b="1" dirty="0"/>
          </a:p>
        </p:txBody>
      </p:sp>
      <p:sp>
        <p:nvSpPr>
          <p:cNvPr id="24" name="Скругленный прямоугольник 19">
            <a:extLst>
              <a:ext uri="{FF2B5EF4-FFF2-40B4-BE49-F238E27FC236}">
                <a16:creationId xmlns:a16="http://schemas.microsoft.com/office/drawing/2014/main" xmlns="" id="{3CC2F6E0-7EF2-40C0-BA09-199576EE69C9}"/>
              </a:ext>
            </a:extLst>
          </p:cNvPr>
          <p:cNvSpPr/>
          <p:nvPr/>
        </p:nvSpPr>
        <p:spPr>
          <a:xfrm>
            <a:off x="741862" y="5721286"/>
            <a:ext cx="1285884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ЗНДЦ Південної зони</a:t>
            </a:r>
            <a:endParaRPr lang="uk-UA" sz="1200" b="1" dirty="0"/>
          </a:p>
        </p:txBody>
      </p:sp>
      <p:sp>
        <p:nvSpPr>
          <p:cNvPr id="25" name="Стрелка вправо 20">
            <a:extLst>
              <a:ext uri="{FF2B5EF4-FFF2-40B4-BE49-F238E27FC236}">
                <a16:creationId xmlns:a16="http://schemas.microsoft.com/office/drawing/2014/main" xmlns="" id="{2BC7C7B4-45A6-4849-B422-EA3B8C7A2D49}"/>
              </a:ext>
            </a:extLst>
          </p:cNvPr>
          <p:cNvSpPr/>
          <p:nvPr/>
        </p:nvSpPr>
        <p:spPr>
          <a:xfrm rot="2875610">
            <a:off x="1693149" y="3980975"/>
            <a:ext cx="666687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трелка вправо 21">
            <a:extLst>
              <a:ext uri="{FF2B5EF4-FFF2-40B4-BE49-F238E27FC236}">
                <a16:creationId xmlns:a16="http://schemas.microsoft.com/office/drawing/2014/main" xmlns="" id="{5D9FA204-7D84-4BE2-941F-309A664B9E95}"/>
              </a:ext>
            </a:extLst>
          </p:cNvPr>
          <p:cNvSpPr/>
          <p:nvPr/>
        </p:nvSpPr>
        <p:spPr>
          <a:xfrm rot="16200000">
            <a:off x="2170622" y="3578146"/>
            <a:ext cx="1643074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Стрелка вправо 22">
            <a:extLst>
              <a:ext uri="{FF2B5EF4-FFF2-40B4-BE49-F238E27FC236}">
                <a16:creationId xmlns:a16="http://schemas.microsoft.com/office/drawing/2014/main" xmlns="" id="{1E9782AC-7A3F-43D0-930A-B28D4278A040}"/>
              </a:ext>
            </a:extLst>
          </p:cNvPr>
          <p:cNvSpPr/>
          <p:nvPr/>
        </p:nvSpPr>
        <p:spPr>
          <a:xfrm rot="1782974">
            <a:off x="3807302" y="2643057"/>
            <a:ext cx="357190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трелка углом 23">
            <a:extLst>
              <a:ext uri="{FF2B5EF4-FFF2-40B4-BE49-F238E27FC236}">
                <a16:creationId xmlns:a16="http://schemas.microsoft.com/office/drawing/2014/main" xmlns="" id="{CE002AD6-56ED-4C5E-9B5A-B21E42E15E96}"/>
              </a:ext>
            </a:extLst>
          </p:cNvPr>
          <p:cNvSpPr/>
          <p:nvPr/>
        </p:nvSpPr>
        <p:spPr>
          <a:xfrm rot="5400000">
            <a:off x="5349613" y="3042361"/>
            <a:ext cx="2928958" cy="4286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9" name="Стрелка углом 24">
            <a:extLst>
              <a:ext uri="{FF2B5EF4-FFF2-40B4-BE49-F238E27FC236}">
                <a16:creationId xmlns:a16="http://schemas.microsoft.com/office/drawing/2014/main" xmlns="" id="{BDDD9F4E-D09F-4389-B790-F87C252AA5A8}"/>
              </a:ext>
            </a:extLst>
          </p:cNvPr>
          <p:cNvSpPr/>
          <p:nvPr/>
        </p:nvSpPr>
        <p:spPr>
          <a:xfrm rot="10800000" flipH="1">
            <a:off x="6099712" y="3649584"/>
            <a:ext cx="357190" cy="16430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30" name="Picture 27" descr="Збирання">
            <a:extLst>
              <a:ext uri="{FF2B5EF4-FFF2-40B4-BE49-F238E27FC236}">
                <a16:creationId xmlns:a16="http://schemas.microsoft.com/office/drawing/2014/main" xmlns="" id="{FF75B04E-99AC-4F33-A2EE-525DF0E8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1282" y="3078080"/>
            <a:ext cx="1819300" cy="136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9" descr="Основний">
            <a:extLst>
              <a:ext uri="{FF2B5EF4-FFF2-40B4-BE49-F238E27FC236}">
                <a16:creationId xmlns:a16="http://schemas.microsoft.com/office/drawing/2014/main" xmlns="" id="{49FB64B9-445F-4252-B8E8-CD5AA7D6E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1282" y="1720758"/>
            <a:ext cx="1872728" cy="10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Line 31">
            <a:extLst>
              <a:ext uri="{FF2B5EF4-FFF2-40B4-BE49-F238E27FC236}">
                <a16:creationId xmlns:a16="http://schemas.microsoft.com/office/drawing/2014/main" xmlns="" id="{F61DB915-9A8C-47A8-A8B6-75F5840D1E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42522" y="4006774"/>
            <a:ext cx="1292228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xmlns="" id="{8DA91FC4-F5D5-408F-B21C-307144B3A3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42522" y="2435138"/>
            <a:ext cx="1363666" cy="20002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xmlns="" id="{649520A2-E3FA-40EC-B65C-B24C12EE89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2455" y="3649584"/>
            <a:ext cx="45719" cy="571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5" name="Стрелка вправо 30">
            <a:extLst>
              <a:ext uri="{FF2B5EF4-FFF2-40B4-BE49-F238E27FC236}">
                <a16:creationId xmlns:a16="http://schemas.microsoft.com/office/drawing/2014/main" xmlns="" id="{383960DB-7447-4315-9189-544DD7D99C3B}"/>
              </a:ext>
            </a:extLst>
          </p:cNvPr>
          <p:cNvSpPr/>
          <p:nvPr/>
        </p:nvSpPr>
        <p:spPr>
          <a:xfrm rot="19252064">
            <a:off x="3619844" y="4586543"/>
            <a:ext cx="605913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Стрелка вправо 32">
            <a:extLst>
              <a:ext uri="{FF2B5EF4-FFF2-40B4-BE49-F238E27FC236}">
                <a16:creationId xmlns:a16="http://schemas.microsoft.com/office/drawing/2014/main" xmlns="" id="{5B97BE2B-7E7A-406C-81B6-075E8FC0DAD9}"/>
              </a:ext>
            </a:extLst>
          </p:cNvPr>
          <p:cNvSpPr/>
          <p:nvPr/>
        </p:nvSpPr>
        <p:spPr>
          <a:xfrm rot="16200000">
            <a:off x="1670556" y="5792724"/>
            <a:ext cx="1071570" cy="35719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Скругленный прямоугольник 31">
            <a:extLst>
              <a:ext uri="{FF2B5EF4-FFF2-40B4-BE49-F238E27FC236}">
                <a16:creationId xmlns:a16="http://schemas.microsoft.com/office/drawing/2014/main" xmlns="" id="{2C0E98CB-2668-4F3C-8D92-937E6BD672A2}"/>
              </a:ext>
            </a:extLst>
          </p:cNvPr>
          <p:cNvSpPr/>
          <p:nvPr/>
        </p:nvSpPr>
        <p:spPr>
          <a:xfrm>
            <a:off x="777581" y="6328509"/>
            <a:ext cx="2786082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itchFamily="18" charset="0"/>
              </a:rPr>
              <a:t>Врахування 7-ми типів ґрунтів за регіонами</a:t>
            </a:r>
            <a:endParaRPr lang="uk-UA" sz="1200" b="1" dirty="0"/>
          </a:p>
        </p:txBody>
      </p:sp>
      <p:sp>
        <p:nvSpPr>
          <p:cNvPr id="67" name="Скругленный прямоугольник 9">
            <a:extLst>
              <a:ext uri="{FF2B5EF4-FFF2-40B4-BE49-F238E27FC236}">
                <a16:creationId xmlns:a16="http://schemas.microsoft.com/office/drawing/2014/main" xmlns="" id="{C7B5BAFA-283B-4C66-AA2A-48E010232F34}"/>
              </a:ext>
            </a:extLst>
          </p:cNvPr>
          <p:cNvSpPr/>
          <p:nvPr/>
        </p:nvSpPr>
        <p:spPr>
          <a:xfrm>
            <a:off x="1548477" y="256216"/>
            <a:ext cx="6786610" cy="78579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Приклад розроблення та впровадження галузевих норм витрат палива у рослинництві</a:t>
            </a:r>
          </a:p>
        </p:txBody>
      </p:sp>
    </p:spTree>
    <p:extLst>
      <p:ext uri="{BB962C8B-B14F-4D97-AF65-F5344CB8AC3E}">
        <p14:creationId xmlns:p14="http://schemas.microsoft.com/office/powerpoint/2010/main" xmlns="" val="2333436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AC670BB4-6922-4A3A-9871-6F639A74AF5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42852"/>
            <a:ext cx="1258813" cy="11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189D23-4545-464E-BD9A-F60F2A5156D9}"/>
              </a:ext>
            </a:extLst>
          </p:cNvPr>
          <p:cNvSpPr txBox="1"/>
          <p:nvPr/>
        </p:nvSpPr>
        <p:spPr>
          <a:xfrm>
            <a:off x="323528" y="1700808"/>
            <a:ext cx="8496944" cy="410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Український науково-дослідний інститут </a:t>
            </a:r>
          </a:p>
          <a:p>
            <a:pPr algn="ctr">
              <a:spcAft>
                <a:spcPts val="600"/>
              </a:spcAft>
            </a:pP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продуктивності агропромислового комплексу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(НДІ “</a:t>
            </a:r>
            <a:r>
              <a:rPr lang="uk-UA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Украгропромпродуктивність</a:t>
            </a: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03035, Україна, м. Київ, </a:t>
            </a:r>
            <a:r>
              <a:rPr lang="uk-UA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Солом</a:t>
            </a:r>
            <a:r>
              <a:rPr lang="ru-RU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янська</a:t>
            </a: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(044) 244-08-08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/факс: (044) 244-07-80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uk-UA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uapp</a:t>
            </a:r>
            <a:r>
              <a:rPr lang="ru-RU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ru-RU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ukr</a:t>
            </a:r>
            <a:r>
              <a:rPr lang="ru-RU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www.uapp.kiev.ua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790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87624" y="1666925"/>
            <a:ext cx="777686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00FF"/>
                </a:solidFill>
              </a:rPr>
              <a:t>Інститут є головною установою з питань</a:t>
            </a:r>
            <a:endParaRPr lang="uk-UA" sz="2800" i="1" u="sng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899592" y="1808820"/>
            <a:ext cx="7848872" cy="3240360"/>
          </a:xfrm>
          <a:prstGeom prst="round2Diag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363" indent="-360363" algn="just"/>
            <a:endParaRPr lang="uk-UA" sz="1600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endParaRPr lang="uk-UA" sz="16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endParaRPr lang="uk-UA" sz="16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r>
              <a:rPr lang="uk-UA" sz="1600" b="1" dirty="0">
                <a:solidFill>
                  <a:schemeClr val="tx1"/>
                </a:solidFill>
                <a:latin typeface="Constantia" pitchFamily="18" charset="0"/>
              </a:rPr>
              <a:t>створення систем галузевих економічних норм і нормативів праці;</a:t>
            </a:r>
          </a:p>
          <a:p>
            <a:pPr marL="360363" indent="-360363" algn="ctr"/>
            <a:endParaRPr lang="uk-UA" sz="7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r>
              <a:rPr lang="uk-UA" sz="1600" b="1" dirty="0">
                <a:solidFill>
                  <a:schemeClr val="tx1"/>
                </a:solidFill>
                <a:latin typeface="Constantia" pitchFamily="18" charset="0"/>
              </a:rPr>
              <a:t>науково-методичного забезпечення використання ресурсного потенціалу;</a:t>
            </a:r>
          </a:p>
          <a:p>
            <a:pPr marL="360363" indent="-360363" algn="ctr"/>
            <a:endParaRPr lang="uk-UA" sz="7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r>
              <a:rPr lang="uk-UA" sz="1600" b="1" dirty="0">
                <a:solidFill>
                  <a:schemeClr val="tx1"/>
                </a:solidFill>
                <a:latin typeface="Constantia" pitchFamily="18" charset="0"/>
              </a:rPr>
              <a:t>науково-методологічного обґрунтування продуктивності в агропромисловому комплексі;</a:t>
            </a:r>
          </a:p>
          <a:p>
            <a:pPr marL="360363" indent="-360363" algn="ctr"/>
            <a:endParaRPr lang="uk-UA" sz="7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r>
              <a:rPr lang="uk-UA" sz="1600" b="1" dirty="0">
                <a:solidFill>
                  <a:schemeClr val="tx1"/>
                </a:solidFill>
                <a:latin typeface="Constantia" pitchFamily="18" charset="0"/>
              </a:rPr>
              <a:t>паспортизації умов виробництва ;</a:t>
            </a:r>
          </a:p>
          <a:p>
            <a:pPr marL="360363" indent="-360363" algn="ctr"/>
            <a:endParaRPr lang="uk-UA" sz="7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360363" indent="-360363" algn="ctr">
              <a:buFont typeface="Arial" pitchFamily="34" charset="0"/>
              <a:buChar char="•"/>
            </a:pPr>
            <a:r>
              <a:rPr lang="uk-UA" sz="1600" b="1" dirty="0">
                <a:solidFill>
                  <a:schemeClr val="tx1"/>
                </a:solidFill>
                <a:latin typeface="Constantia" pitchFamily="18" charset="0"/>
              </a:rPr>
              <a:t>розробки довідників кваліфікаційних характеристик професій працівників, зайнятих в сільському господарстві.</a:t>
            </a:r>
          </a:p>
          <a:p>
            <a:pPr marL="360363" indent="-360363" algn="just"/>
            <a:endParaRPr lang="uk-UA" sz="70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6" name="Рисунок 5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21A0FDEF-202B-4D16-BE57-5C882854B6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764704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ctr"/>
            <a:r>
              <a:rPr lang="uk-UA" sz="1400" b="1" dirty="0"/>
              <a:t>Відповідно до постанови Кабінету Міністрів України від 01.07.2002 р. №873, наказу Міністерства аграрної політики та продовольства України від 27.07.2002 р. №212 та відповідно до наказу Міністерства розвитку економіки, торгівлі та сільського господарства України від 25.02.2020 р. №174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5157192"/>
            <a:ext cx="7632848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ctr"/>
            <a:r>
              <a:rPr lang="uk-UA" b="1" i="1" dirty="0">
                <a:solidFill>
                  <a:srgbClr val="0000FF"/>
                </a:solidFill>
              </a:rPr>
              <a:t>Додаткові функції:</a:t>
            </a:r>
          </a:p>
          <a:p>
            <a:pPr indent="360363" algn="ctr"/>
            <a:endParaRPr lang="uk-UA" sz="1050" b="1" dirty="0"/>
          </a:p>
          <a:p>
            <a:pPr algn="ctr"/>
            <a:r>
              <a:rPr lang="uk-UA" sz="1600" b="1" dirty="0">
                <a:latin typeface="Constantia" pitchFamily="18" charset="0"/>
              </a:rPr>
              <a:t>- формування економічних показників діяльності аграрного сектору економіки для потенційних його користувачів</a:t>
            </a:r>
            <a:endParaRPr lang="uk-UA" sz="1400" b="1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Предметом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Інституту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є: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/>
              <a:t>   </a:t>
            </a:r>
            <a:r>
              <a:rPr lang="ru-RU" dirty="0" err="1"/>
              <a:t>розробка</a:t>
            </a:r>
            <a:r>
              <a:rPr lang="ru-RU" dirty="0"/>
              <a:t> </a:t>
            </a:r>
            <a:r>
              <a:rPr lang="ru-RU" dirty="0" err="1"/>
              <a:t>науково-методичних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нормування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;</a:t>
            </a:r>
          </a:p>
          <a:p>
            <a:pPr algn="just"/>
            <a:r>
              <a:rPr lang="ru-RU" dirty="0" err="1"/>
              <a:t>розроблення</a:t>
            </a:r>
            <a:r>
              <a:rPr lang="ru-RU" dirty="0"/>
              <a:t> </a:t>
            </a:r>
            <a:r>
              <a:rPr lang="ru-RU" dirty="0" err="1"/>
              <a:t>галузевих</a:t>
            </a:r>
            <a:r>
              <a:rPr lang="ru-RU" dirty="0"/>
              <a:t> систем </a:t>
            </a:r>
            <a:r>
              <a:rPr lang="ru-RU" dirty="0" err="1"/>
              <a:t>економічних</a:t>
            </a:r>
            <a:r>
              <a:rPr lang="ru-RU" dirty="0"/>
              <a:t> норм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нормативів</a:t>
            </a:r>
            <a:r>
              <a:rPr lang="ru-RU" dirty="0"/>
              <a:t> в </a:t>
            </a:r>
            <a:r>
              <a:rPr lang="ru-RU" dirty="0" err="1"/>
              <a:t>агропромисловому</a:t>
            </a:r>
            <a:r>
              <a:rPr lang="ru-RU" dirty="0"/>
              <a:t> </a:t>
            </a:r>
            <a:r>
              <a:rPr lang="ru-RU" dirty="0" err="1"/>
              <a:t>комплексі</a:t>
            </a:r>
            <a:r>
              <a:rPr lang="en-US" dirty="0"/>
              <a:t> </a:t>
            </a:r>
            <a:r>
              <a:rPr lang="uk-UA" dirty="0"/>
              <a:t>:</a:t>
            </a:r>
          </a:p>
          <a:p>
            <a:pPr algn="just"/>
            <a:r>
              <a:rPr lang="en-US" i="1" dirty="0"/>
              <a:t>(</a:t>
            </a:r>
            <a:r>
              <a:rPr lang="uk-UA" i="1" dirty="0"/>
              <a:t>норми продуктивності праці, норми витрат палива, норми часу на виробництво одиниці продукції,норми виробленої продукції  за одиницю часу, нормативи чисельності);</a:t>
            </a:r>
            <a:endParaRPr lang="ru-RU" i="1" dirty="0"/>
          </a:p>
          <a:p>
            <a:pPr algn="just"/>
            <a:r>
              <a:rPr lang="ru-RU" dirty="0" err="1"/>
              <a:t>розроблення</a:t>
            </a:r>
            <a:r>
              <a:rPr lang="ru-RU" dirty="0"/>
              <a:t> та </a:t>
            </a:r>
            <a:r>
              <a:rPr lang="ru-RU" dirty="0" err="1"/>
              <a:t>обґрунтування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, </a:t>
            </a:r>
            <a:r>
              <a:rPr lang="ru-RU" dirty="0" err="1"/>
              <a:t>чисельності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для </a:t>
            </a:r>
            <a:r>
              <a:rPr lang="ru-RU" dirty="0" err="1"/>
              <a:t>організацій</a:t>
            </a:r>
            <a:r>
              <a:rPr lang="ru-RU" dirty="0"/>
              <a:t> </a:t>
            </a:r>
            <a:r>
              <a:rPr lang="ru-RU" dirty="0" err="1"/>
              <a:t>агропромислового</a:t>
            </a:r>
            <a:r>
              <a:rPr lang="ru-RU" dirty="0"/>
              <a:t> комплексу;</a:t>
            </a:r>
          </a:p>
          <a:p>
            <a:pPr algn="just"/>
            <a:r>
              <a:rPr lang="ru-RU" dirty="0"/>
              <a:t>участь у </a:t>
            </a:r>
            <a:r>
              <a:rPr lang="ru-RU" dirty="0" err="1"/>
              <a:t>розробці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та </a:t>
            </a:r>
            <a:r>
              <a:rPr lang="ru-RU" dirty="0" err="1"/>
              <a:t>стратегій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сільських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412776"/>
            <a:ext cx="813690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solidFill>
                  <a:schemeClr val="tx1"/>
                </a:solidFill>
              </a:rPr>
              <a:t>Зазначені функції здійснюються в рамках</a:t>
            </a:r>
            <a:br>
              <a:rPr lang="uk-UA" sz="2800" b="1" dirty="0">
                <a:solidFill>
                  <a:schemeClr val="tx1"/>
                </a:solidFill>
              </a:rPr>
            </a:br>
            <a:r>
              <a:rPr lang="uk-UA" sz="2800" b="1" dirty="0">
                <a:solidFill>
                  <a:schemeClr val="tx1"/>
                </a:solidFill>
              </a:rPr>
              <a:t> науково - технічної комплексної програми</a:t>
            </a:r>
          </a:p>
        </p:txBody>
      </p:sp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323528" y="2994300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23528" y="2852936"/>
            <a:ext cx="8496944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ctr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uk-UA" sz="3200" dirty="0"/>
              <a:t>“Наукові дослідження і розробки у сфері сталого соціально-економічного розвитку агропромислового виробництва та сільських територій та їх нормативно-аналітичне забезпечення на період </a:t>
            </a:r>
            <a:br>
              <a:rPr lang="uk-UA" sz="3200" dirty="0"/>
            </a:br>
            <a:r>
              <a:rPr lang="uk-UA" sz="3200" dirty="0"/>
              <a:t>2016-2020 років”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428760"/>
          </a:xfrm>
        </p:spPr>
        <p:txBody>
          <a:bodyPr>
            <a:normAutofit/>
          </a:bodyPr>
          <a:lstStyle/>
          <a:p>
            <a:pPr lvl="0" indent="449263" algn="ctr" fontAlgn="base">
              <a:spcAft>
                <a:spcPct val="0"/>
              </a:spcAft>
            </a:pPr>
            <a:r>
              <a:rPr lang="uk-UA" sz="2800" b="1" dirty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Результати виконання науково-технічної комплексної програми 2016-2020</a:t>
            </a:r>
            <a:r>
              <a:rPr lang="uk-UA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Збірники економічно-нормативних систем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ефективного та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раціонольного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використання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виробничих та трудових ресурсів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         -  26</a:t>
            </a: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Галузеві методики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                                    -    3</a:t>
            </a: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Класифікатори трудових процесів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7</a:t>
            </a: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Довідники Кваліфікаційних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характеристиик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1</a:t>
            </a: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Науково-аналітичні розробки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600</a:t>
            </a: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Ncy;&amp;Dcy;&amp;Iukcy; &quot;&amp;Ucy;&amp;kcy;&amp;rcy;&amp;acy;&amp;gcy;&amp;rcy;&amp;ocy;&amp;pcy;&amp;rcy;&amp;ocy;&amp;mcy;&amp;pcy;&amp;rcy;&amp;ocy;&amp;dcy;&amp;ucy;&amp;kcy;&amp;tcy;&amp;icy;&amp;vcy;&amp;ncy;&amp;iukcy;&amp;scy;&amp;tcy;&amp;softcy;&quot;">
            <a:extLst>
              <a:ext uri="{FF2B5EF4-FFF2-40B4-BE49-F238E27FC236}">
                <a16:creationId xmlns="" xmlns:a16="http://schemas.microsoft.com/office/drawing/2014/main" id="{F41F4AB0-FF29-4556-A1EB-3457F08974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64096" cy="12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/>
          <p:nvPr/>
        </p:nvGrpSpPr>
        <p:grpSpPr>
          <a:xfrm>
            <a:off x="402493" y="2456842"/>
            <a:ext cx="8568952" cy="869400"/>
            <a:chOff x="0" y="1498506"/>
            <a:chExt cx="9624059" cy="869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1498506"/>
              <a:ext cx="9624059" cy="869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564" tIns="30480" rIns="170688" bIns="3048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uk-UA" sz="1900" kern="1200" noProof="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56177C-FC40-48E0-8AAA-DED3B9B02E82}"/>
              </a:ext>
            </a:extLst>
          </p:cNvPr>
          <p:cNvSpPr txBox="1"/>
          <p:nvPr/>
        </p:nvSpPr>
        <p:spPr>
          <a:xfrm>
            <a:off x="1115616" y="353739"/>
            <a:ext cx="792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cs typeface="Times New Roman" panose="02020603050405020304" pitchFamily="18" charset="0"/>
              </a:rPr>
              <a:t>Науково-практичні  розробки </a:t>
            </a:r>
            <a:br>
              <a:rPr lang="uk-UA" sz="2400" b="1" dirty="0">
                <a:cs typeface="Times New Roman" panose="02020603050405020304" pitchFamily="18" charset="0"/>
              </a:rPr>
            </a:br>
            <a:r>
              <a:rPr lang="uk-UA" sz="2400" b="1" dirty="0">
                <a:cs typeface="Times New Roman" panose="02020603050405020304" pitchFamily="18" charset="0"/>
              </a:rPr>
              <a:t>тематичного плану науково-дослідних робіт </a:t>
            </a:r>
            <a:br>
              <a:rPr lang="uk-UA" sz="2400" b="1" dirty="0">
                <a:cs typeface="Times New Roman" panose="02020603050405020304" pitchFamily="18" charset="0"/>
              </a:rPr>
            </a:br>
            <a:r>
              <a:rPr lang="uk-UA" sz="2400" b="1" dirty="0">
                <a:cs typeface="Times New Roman" panose="02020603050405020304" pitchFamily="18" charset="0"/>
              </a:rPr>
              <a:t>за 2016-2020 роки у тваринництві</a:t>
            </a:r>
            <a:endParaRPr lang="uk-UA" sz="2400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="" xmlns:a16="http://schemas.microsoft.com/office/drawing/2014/main" id="{48C63DEA-E6C6-40AE-97D1-A3603DE1DC4B}"/>
              </a:ext>
            </a:extLst>
          </p:cNvPr>
          <p:cNvSpPr/>
          <p:nvPr/>
        </p:nvSpPr>
        <p:spPr>
          <a:xfrm>
            <a:off x="5236153" y="4496719"/>
            <a:ext cx="37720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Методичні положення та норми продуктивності праці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м’ясному скотарстві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="" xmlns:a16="http://schemas.microsoft.com/office/drawing/2014/main" id="{0E3CD200-BE62-4356-8814-02E81C71A63C}"/>
              </a:ext>
            </a:extLst>
          </p:cNvPr>
          <p:cNvSpPr/>
          <p:nvPr/>
        </p:nvSpPr>
        <p:spPr>
          <a:xfrm>
            <a:off x="5512612" y="3232465"/>
            <a:ext cx="3495561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Методичні положення </a:t>
            </a:r>
          </a:p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 норми продуктивності праці </a:t>
            </a:r>
          </a:p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скотарстві: приготування </a:t>
            </a:r>
          </a:p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 роздавання кормів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="" xmlns:a16="http://schemas.microsoft.com/office/drawing/2014/main" id="{0753D067-926D-4D5B-BFAE-040AD7591A29}"/>
              </a:ext>
            </a:extLst>
          </p:cNvPr>
          <p:cNvSpPr/>
          <p:nvPr/>
        </p:nvSpPr>
        <p:spPr>
          <a:xfrm>
            <a:off x="5544057" y="2274239"/>
            <a:ext cx="347529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Методичні положення </a:t>
            </a:r>
          </a:p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 норми продуктивності </a:t>
            </a:r>
          </a:p>
          <a:p>
            <a:pPr algn="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інкубації у птахівництві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="" xmlns:a16="http://schemas.microsoft.com/office/drawing/2014/main" id="{96D9DB6D-F994-42ED-ADFB-D02FFC32B1CB}"/>
              </a:ext>
            </a:extLst>
          </p:cNvPr>
          <p:cNvSpPr/>
          <p:nvPr/>
        </p:nvSpPr>
        <p:spPr>
          <a:xfrm>
            <a:off x="182674" y="3883346"/>
            <a:ext cx="4572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Класифікатор трудових процесів обслуговування великої </a:t>
            </a:r>
          </a:p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рогатої худоби м’ясних порід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3A54DF73-6C57-42B5-BC43-16D66A5AE8E5}"/>
              </a:ext>
            </a:extLst>
          </p:cNvPr>
          <p:cNvSpPr/>
          <p:nvPr/>
        </p:nvSpPr>
        <p:spPr>
          <a:xfrm>
            <a:off x="187363" y="2599231"/>
            <a:ext cx="4572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Класифікатор трудових процесів з приготування кормів в умовах тваринницьких ферм для </a:t>
            </a:r>
          </a:p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утримання великої рогатої худоби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="" xmlns:a16="http://schemas.microsoft.com/office/drawing/2014/main" id="{D7B63CA8-C875-414E-9E50-3A2C8572AADD}"/>
              </a:ext>
            </a:extLst>
          </p:cNvPr>
          <p:cNvSpPr/>
          <p:nvPr/>
        </p:nvSpPr>
        <p:spPr>
          <a:xfrm>
            <a:off x="187363" y="1814742"/>
            <a:ext cx="3824782" cy="6463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Класифікатор трудових процесів на інкубації у птахівництві</a:t>
            </a:r>
            <a:endParaRPr lang="en-US" dirty="0"/>
          </a:p>
        </p:txBody>
      </p:sp>
      <p:grpSp>
        <p:nvGrpSpPr>
          <p:cNvPr id="15" name="组合 29">
            <a:extLst>
              <a:ext uri="{FF2B5EF4-FFF2-40B4-BE49-F238E27FC236}">
                <a16:creationId xmlns="" xmlns:a16="http://schemas.microsoft.com/office/drawing/2014/main" id="{B3D8BB4C-E47B-4111-A21E-E88F28A2C328}"/>
              </a:ext>
            </a:extLst>
          </p:cNvPr>
          <p:cNvGrpSpPr/>
          <p:nvPr/>
        </p:nvGrpSpPr>
        <p:grpSpPr>
          <a:xfrm>
            <a:off x="4650457" y="2211403"/>
            <a:ext cx="1188000" cy="1080000"/>
            <a:chOff x="3978461" y="2452512"/>
            <a:chExt cx="1505319" cy="1297689"/>
          </a:xfrm>
        </p:grpSpPr>
        <p:sp>
          <p:nvSpPr>
            <p:cNvPr id="16" name="梯形 30">
              <a:extLst>
                <a:ext uri="{FF2B5EF4-FFF2-40B4-BE49-F238E27FC236}">
                  <a16:creationId xmlns="" xmlns:a16="http://schemas.microsoft.com/office/drawing/2014/main" id="{18E7C530-DD26-449C-9ABE-F53D84D6D83F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7" name="六边形 31">
              <a:extLst>
                <a:ext uri="{FF2B5EF4-FFF2-40B4-BE49-F238E27FC236}">
                  <a16:creationId xmlns="" xmlns:a16="http://schemas.microsoft.com/office/drawing/2014/main" id="{84F4551C-8B21-4587-87DE-8A7A2E3381EE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32">
              <a:extLst>
                <a:ext uri="{FF2B5EF4-FFF2-40B4-BE49-F238E27FC236}">
                  <a16:creationId xmlns="" xmlns:a16="http://schemas.microsoft.com/office/drawing/2014/main" id="{E6E7B3AF-C7E1-45F4-9853-AA43745AAACB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9" name="梯形 71">
              <a:extLst>
                <a:ext uri="{FF2B5EF4-FFF2-40B4-BE49-F238E27FC236}">
                  <a16:creationId xmlns="" xmlns:a16="http://schemas.microsoft.com/office/drawing/2014/main" id="{7D156BBE-7F86-4955-84C0-9470E94FC679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34">
              <a:extLst>
                <a:ext uri="{FF2B5EF4-FFF2-40B4-BE49-F238E27FC236}">
                  <a16:creationId xmlns="" xmlns:a16="http://schemas.microsoft.com/office/drawing/2014/main" id="{96DF9087-117D-44B1-AF31-F7F4D0F986F5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1" name="梯形 35">
              <a:extLst>
                <a:ext uri="{FF2B5EF4-FFF2-40B4-BE49-F238E27FC236}">
                  <a16:creationId xmlns="" xmlns:a16="http://schemas.microsoft.com/office/drawing/2014/main" id="{E2E8E759-D68D-4A14-971D-B615031A1424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9">
            <a:extLst>
              <a:ext uri="{FF2B5EF4-FFF2-40B4-BE49-F238E27FC236}">
                <a16:creationId xmlns="" xmlns:a16="http://schemas.microsoft.com/office/drawing/2014/main" id="{888A59DC-1A7D-4394-959C-1CA56FA83A2B}"/>
              </a:ext>
            </a:extLst>
          </p:cNvPr>
          <p:cNvGrpSpPr/>
          <p:nvPr/>
        </p:nvGrpSpPr>
        <p:grpSpPr>
          <a:xfrm>
            <a:off x="4662392" y="4357110"/>
            <a:ext cx="1188000" cy="1080000"/>
            <a:chOff x="3978461" y="2452512"/>
            <a:chExt cx="1505319" cy="1297689"/>
          </a:xfrm>
        </p:grpSpPr>
        <p:sp>
          <p:nvSpPr>
            <p:cNvPr id="23" name="梯形 30">
              <a:extLst>
                <a:ext uri="{FF2B5EF4-FFF2-40B4-BE49-F238E27FC236}">
                  <a16:creationId xmlns="" xmlns:a16="http://schemas.microsoft.com/office/drawing/2014/main" id="{231C949A-2E5B-4F74-A01C-A60EAB1FC004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4" name="六边形 31">
              <a:extLst>
                <a:ext uri="{FF2B5EF4-FFF2-40B4-BE49-F238E27FC236}">
                  <a16:creationId xmlns="" xmlns:a16="http://schemas.microsoft.com/office/drawing/2014/main" id="{1EA691BE-E375-4E95-A73A-475C42DA3633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32">
              <a:extLst>
                <a:ext uri="{FF2B5EF4-FFF2-40B4-BE49-F238E27FC236}">
                  <a16:creationId xmlns="" xmlns:a16="http://schemas.microsoft.com/office/drawing/2014/main" id="{80B55C64-99CB-40A8-9721-053DCDECF4F3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6" name="梯形 71">
              <a:extLst>
                <a:ext uri="{FF2B5EF4-FFF2-40B4-BE49-F238E27FC236}">
                  <a16:creationId xmlns="" xmlns:a16="http://schemas.microsoft.com/office/drawing/2014/main" id="{D3B80212-BDE3-45A4-8F1A-B9B69AF66E09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34">
              <a:extLst>
                <a:ext uri="{FF2B5EF4-FFF2-40B4-BE49-F238E27FC236}">
                  <a16:creationId xmlns="" xmlns:a16="http://schemas.microsoft.com/office/drawing/2014/main" id="{10C0FF64-CD3F-400B-9B78-804F970748B8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28" name="梯形 35">
              <a:extLst>
                <a:ext uri="{FF2B5EF4-FFF2-40B4-BE49-F238E27FC236}">
                  <a16:creationId xmlns="" xmlns:a16="http://schemas.microsoft.com/office/drawing/2014/main" id="{CEE8A336-5471-4180-A84D-53CA1FA0AB19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组合 29">
            <a:extLst>
              <a:ext uri="{FF2B5EF4-FFF2-40B4-BE49-F238E27FC236}">
                <a16:creationId xmlns="" xmlns:a16="http://schemas.microsoft.com/office/drawing/2014/main" id="{5D5EC60F-D0D8-435C-A537-A88F92C38838}"/>
              </a:ext>
            </a:extLst>
          </p:cNvPr>
          <p:cNvGrpSpPr/>
          <p:nvPr/>
        </p:nvGrpSpPr>
        <p:grpSpPr>
          <a:xfrm>
            <a:off x="3732590" y="1679068"/>
            <a:ext cx="1188000" cy="1080000"/>
            <a:chOff x="3978461" y="2452512"/>
            <a:chExt cx="1505319" cy="1297689"/>
          </a:xfrm>
        </p:grpSpPr>
        <p:sp>
          <p:nvSpPr>
            <p:cNvPr id="30" name="梯形 30">
              <a:extLst>
                <a:ext uri="{FF2B5EF4-FFF2-40B4-BE49-F238E27FC236}">
                  <a16:creationId xmlns="" xmlns:a16="http://schemas.microsoft.com/office/drawing/2014/main" id="{C435A2F4-E330-404C-874E-670D392D9538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1" name="六边形 31">
              <a:extLst>
                <a:ext uri="{FF2B5EF4-FFF2-40B4-BE49-F238E27FC236}">
                  <a16:creationId xmlns="" xmlns:a16="http://schemas.microsoft.com/office/drawing/2014/main" id="{F06556F6-7B14-43B5-BA3B-23317748BDC2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2">
              <a:extLst>
                <a:ext uri="{FF2B5EF4-FFF2-40B4-BE49-F238E27FC236}">
                  <a16:creationId xmlns="" xmlns:a16="http://schemas.microsoft.com/office/drawing/2014/main" id="{145515D0-9429-4666-AD7F-F99CDBCBFB51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3" name="梯形 71">
              <a:extLst>
                <a:ext uri="{FF2B5EF4-FFF2-40B4-BE49-F238E27FC236}">
                  <a16:creationId xmlns="" xmlns:a16="http://schemas.microsoft.com/office/drawing/2014/main" id="{3586E99B-9F16-46AD-8DD5-A77E5CEA2D2B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4">
              <a:extLst>
                <a:ext uri="{FF2B5EF4-FFF2-40B4-BE49-F238E27FC236}">
                  <a16:creationId xmlns="" xmlns:a16="http://schemas.microsoft.com/office/drawing/2014/main" id="{E2801287-9BCA-4A88-A37D-3E1F8C7ABABE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5" name="梯形 35">
              <a:extLst>
                <a:ext uri="{FF2B5EF4-FFF2-40B4-BE49-F238E27FC236}">
                  <a16:creationId xmlns="" xmlns:a16="http://schemas.microsoft.com/office/drawing/2014/main" id="{7BF6FA07-C137-439A-AABB-1F69D49F049F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29">
            <a:extLst>
              <a:ext uri="{FF2B5EF4-FFF2-40B4-BE49-F238E27FC236}">
                <a16:creationId xmlns="" xmlns:a16="http://schemas.microsoft.com/office/drawing/2014/main" id="{2A8C5CEE-3333-4E9C-9BC5-EE49FCB4EC27}"/>
              </a:ext>
            </a:extLst>
          </p:cNvPr>
          <p:cNvGrpSpPr/>
          <p:nvPr/>
        </p:nvGrpSpPr>
        <p:grpSpPr>
          <a:xfrm>
            <a:off x="3758705" y="3819919"/>
            <a:ext cx="1188000" cy="1080000"/>
            <a:chOff x="3978461" y="2452512"/>
            <a:chExt cx="1505319" cy="1297689"/>
          </a:xfrm>
        </p:grpSpPr>
        <p:sp>
          <p:nvSpPr>
            <p:cNvPr id="37" name="梯形 30">
              <a:extLst>
                <a:ext uri="{FF2B5EF4-FFF2-40B4-BE49-F238E27FC236}">
                  <a16:creationId xmlns="" xmlns:a16="http://schemas.microsoft.com/office/drawing/2014/main" id="{09C6B66E-3261-4B9F-8048-C180C48CD1DE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8" name="六边形 31">
              <a:extLst>
                <a:ext uri="{FF2B5EF4-FFF2-40B4-BE49-F238E27FC236}">
                  <a16:creationId xmlns="" xmlns:a16="http://schemas.microsoft.com/office/drawing/2014/main" id="{500C56D7-9FFB-4B3B-A04C-21672F0D7C8C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39" name="任意多边形 32">
              <a:extLst>
                <a:ext uri="{FF2B5EF4-FFF2-40B4-BE49-F238E27FC236}">
                  <a16:creationId xmlns="" xmlns:a16="http://schemas.microsoft.com/office/drawing/2014/main" id="{055D83E8-A602-467F-AE39-06BF72D28C22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0" name="梯形 71">
              <a:extLst>
                <a:ext uri="{FF2B5EF4-FFF2-40B4-BE49-F238E27FC236}">
                  <a16:creationId xmlns="" xmlns:a16="http://schemas.microsoft.com/office/drawing/2014/main" id="{4F6673B2-4DBD-40E7-9127-653BEB37166E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1" name="任意多边形 34">
              <a:extLst>
                <a:ext uri="{FF2B5EF4-FFF2-40B4-BE49-F238E27FC236}">
                  <a16:creationId xmlns="" xmlns:a16="http://schemas.microsoft.com/office/drawing/2014/main" id="{6E27EA04-9A82-4F33-A12E-7E4514D3C368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2" name="梯形 35">
              <a:extLst>
                <a:ext uri="{FF2B5EF4-FFF2-40B4-BE49-F238E27FC236}">
                  <a16:creationId xmlns="" xmlns:a16="http://schemas.microsoft.com/office/drawing/2014/main" id="{D9B271D7-D449-494D-B071-EB2FF8F2FAC1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组合 29">
            <a:extLst>
              <a:ext uri="{FF2B5EF4-FFF2-40B4-BE49-F238E27FC236}">
                <a16:creationId xmlns="" xmlns:a16="http://schemas.microsoft.com/office/drawing/2014/main" id="{5BC4BAF2-2209-4B64-A85D-7B4926AC7CC5}"/>
              </a:ext>
            </a:extLst>
          </p:cNvPr>
          <p:cNvGrpSpPr/>
          <p:nvPr/>
        </p:nvGrpSpPr>
        <p:grpSpPr>
          <a:xfrm>
            <a:off x="4670844" y="3277164"/>
            <a:ext cx="1188000" cy="1080000"/>
            <a:chOff x="3978461" y="2452512"/>
            <a:chExt cx="1505319" cy="1297689"/>
          </a:xfrm>
        </p:grpSpPr>
        <p:sp>
          <p:nvSpPr>
            <p:cNvPr id="44" name="梯形 30">
              <a:extLst>
                <a:ext uri="{FF2B5EF4-FFF2-40B4-BE49-F238E27FC236}">
                  <a16:creationId xmlns="" xmlns:a16="http://schemas.microsoft.com/office/drawing/2014/main" id="{524D1DA3-1395-40A8-98C3-61E726B65428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5" name="六边形 31">
              <a:extLst>
                <a:ext uri="{FF2B5EF4-FFF2-40B4-BE49-F238E27FC236}">
                  <a16:creationId xmlns="" xmlns:a16="http://schemas.microsoft.com/office/drawing/2014/main" id="{7E1BED79-D332-478F-B31A-77B375740FB3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6" name="任意多边形 32">
              <a:extLst>
                <a:ext uri="{FF2B5EF4-FFF2-40B4-BE49-F238E27FC236}">
                  <a16:creationId xmlns="" xmlns:a16="http://schemas.microsoft.com/office/drawing/2014/main" id="{02F9B5F8-A7A7-4590-9B1E-5A4FDF030E25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7" name="梯形 71">
              <a:extLst>
                <a:ext uri="{FF2B5EF4-FFF2-40B4-BE49-F238E27FC236}">
                  <a16:creationId xmlns="" xmlns:a16="http://schemas.microsoft.com/office/drawing/2014/main" id="{182BEB97-5E1D-4806-8130-C84550214A83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8" name="任意多边形 34">
              <a:extLst>
                <a:ext uri="{FF2B5EF4-FFF2-40B4-BE49-F238E27FC236}">
                  <a16:creationId xmlns="" xmlns:a16="http://schemas.microsoft.com/office/drawing/2014/main" id="{F4424843-E718-4408-876D-F948B3DC4033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9" name="梯形 35">
              <a:extLst>
                <a:ext uri="{FF2B5EF4-FFF2-40B4-BE49-F238E27FC236}">
                  <a16:creationId xmlns="" xmlns:a16="http://schemas.microsoft.com/office/drawing/2014/main" id="{647351DF-EA4F-494E-97B3-E654A8744D37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组合 29">
            <a:extLst>
              <a:ext uri="{FF2B5EF4-FFF2-40B4-BE49-F238E27FC236}">
                <a16:creationId xmlns="" xmlns:a16="http://schemas.microsoft.com/office/drawing/2014/main" id="{B0D550BF-90C0-4A00-A688-C76985CC7C6E}"/>
              </a:ext>
            </a:extLst>
          </p:cNvPr>
          <p:cNvGrpSpPr/>
          <p:nvPr/>
        </p:nvGrpSpPr>
        <p:grpSpPr>
          <a:xfrm>
            <a:off x="3747589" y="2743182"/>
            <a:ext cx="1188000" cy="1080000"/>
            <a:chOff x="3978461" y="2452512"/>
            <a:chExt cx="1505319" cy="1297689"/>
          </a:xfrm>
        </p:grpSpPr>
        <p:sp>
          <p:nvSpPr>
            <p:cNvPr id="51" name="梯形 30">
              <a:extLst>
                <a:ext uri="{FF2B5EF4-FFF2-40B4-BE49-F238E27FC236}">
                  <a16:creationId xmlns="" xmlns:a16="http://schemas.microsoft.com/office/drawing/2014/main" id="{83D02970-3A4B-47EA-9C7F-2203000E5887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2" name="六边形 31">
              <a:extLst>
                <a:ext uri="{FF2B5EF4-FFF2-40B4-BE49-F238E27FC236}">
                  <a16:creationId xmlns="" xmlns:a16="http://schemas.microsoft.com/office/drawing/2014/main" id="{8FD54D8D-9F49-4E25-AC5A-2D65667A7AB1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3" name="任意多边形 32">
              <a:extLst>
                <a:ext uri="{FF2B5EF4-FFF2-40B4-BE49-F238E27FC236}">
                  <a16:creationId xmlns="" xmlns:a16="http://schemas.microsoft.com/office/drawing/2014/main" id="{0077A4CA-AC27-4F01-9968-169C7A60EC03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4" name="梯形 71">
              <a:extLst>
                <a:ext uri="{FF2B5EF4-FFF2-40B4-BE49-F238E27FC236}">
                  <a16:creationId xmlns="" xmlns:a16="http://schemas.microsoft.com/office/drawing/2014/main" id="{85443889-AE09-4191-873E-ADED58ADBC51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5" name="任意多边形 34">
              <a:extLst>
                <a:ext uri="{FF2B5EF4-FFF2-40B4-BE49-F238E27FC236}">
                  <a16:creationId xmlns="" xmlns:a16="http://schemas.microsoft.com/office/drawing/2014/main" id="{8BC07D96-52F8-43C2-8A88-A6F640B40E68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6" name="梯形 35">
              <a:extLst>
                <a:ext uri="{FF2B5EF4-FFF2-40B4-BE49-F238E27FC236}">
                  <a16:creationId xmlns="" xmlns:a16="http://schemas.microsoft.com/office/drawing/2014/main" id="{F922E167-08AF-426A-9773-D75EE8FB10A0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57" name="六边形 77">
            <a:extLst>
              <a:ext uri="{FF2B5EF4-FFF2-40B4-BE49-F238E27FC236}">
                <a16:creationId xmlns="" xmlns:a16="http://schemas.microsoft.com/office/drawing/2014/main" id="{540EE584-64B3-4B0B-8B00-4B84550CB51D}"/>
              </a:ext>
            </a:extLst>
          </p:cNvPr>
          <p:cNvSpPr/>
          <p:nvPr/>
        </p:nvSpPr>
        <p:spPr>
          <a:xfrm>
            <a:off x="3930885" y="1863183"/>
            <a:ext cx="819549" cy="702758"/>
          </a:xfrm>
          <a:prstGeom prst="hexagon">
            <a:avLst/>
          </a:prstGeom>
          <a:solidFill>
            <a:srgbClr val="00AF92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58" name="六边形 77">
            <a:extLst>
              <a:ext uri="{FF2B5EF4-FFF2-40B4-BE49-F238E27FC236}">
                <a16:creationId xmlns="" xmlns:a16="http://schemas.microsoft.com/office/drawing/2014/main" id="{13B25BAC-7C48-4E02-BF62-C9EECC3897AE}"/>
              </a:ext>
            </a:extLst>
          </p:cNvPr>
          <p:cNvSpPr/>
          <p:nvPr/>
        </p:nvSpPr>
        <p:spPr>
          <a:xfrm>
            <a:off x="4817395" y="3460426"/>
            <a:ext cx="842125" cy="718442"/>
          </a:xfrm>
          <a:prstGeom prst="hexagon">
            <a:avLst/>
          </a:prstGeom>
          <a:solidFill>
            <a:srgbClr val="00AF92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59" name="六边形 37">
            <a:extLst>
              <a:ext uri="{FF2B5EF4-FFF2-40B4-BE49-F238E27FC236}">
                <a16:creationId xmlns="" xmlns:a16="http://schemas.microsoft.com/office/drawing/2014/main" id="{DE5C0859-39ED-415F-89E3-2A3C6C3069A9}"/>
              </a:ext>
            </a:extLst>
          </p:cNvPr>
          <p:cNvSpPr/>
          <p:nvPr/>
        </p:nvSpPr>
        <p:spPr>
          <a:xfrm>
            <a:off x="4817395" y="2391194"/>
            <a:ext cx="844836" cy="736016"/>
          </a:xfrm>
          <a:prstGeom prst="hexagon">
            <a:avLst/>
          </a:prstGeom>
          <a:solidFill>
            <a:srgbClr val="01ACBE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0" name="六边形 37">
            <a:extLst>
              <a:ext uri="{FF2B5EF4-FFF2-40B4-BE49-F238E27FC236}">
                <a16:creationId xmlns="" xmlns:a16="http://schemas.microsoft.com/office/drawing/2014/main" id="{A7F01001-DD5E-4BE1-AE7B-66C9BC3828BD}"/>
              </a:ext>
            </a:extLst>
          </p:cNvPr>
          <p:cNvSpPr/>
          <p:nvPr/>
        </p:nvSpPr>
        <p:spPr>
          <a:xfrm>
            <a:off x="3930884" y="3997967"/>
            <a:ext cx="828479" cy="713681"/>
          </a:xfrm>
          <a:prstGeom prst="hexagon">
            <a:avLst/>
          </a:prstGeom>
          <a:solidFill>
            <a:srgbClr val="01ACBE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1" name="Прямокутник 60">
            <a:extLst>
              <a:ext uri="{FF2B5EF4-FFF2-40B4-BE49-F238E27FC236}">
                <a16:creationId xmlns="" xmlns:a16="http://schemas.microsoft.com/office/drawing/2014/main" id="{1972B115-BDAB-440A-91DC-A894753D3CD4}"/>
              </a:ext>
            </a:extLst>
          </p:cNvPr>
          <p:cNvSpPr/>
          <p:nvPr/>
        </p:nvSpPr>
        <p:spPr>
          <a:xfrm>
            <a:off x="639407" y="5798939"/>
            <a:ext cx="8368766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422C16"/>
                </a:solidFill>
                <a:cs typeface="Times New Roman" panose="02020603050405020304" pitchFamily="18" charset="0"/>
              </a:rPr>
              <a:t>Методичні положення та норми </a:t>
            </a:r>
            <a:endParaRPr lang="en-US" sz="1800" b="1" dirty="0">
              <a:solidFill>
                <a:srgbClr val="422C16"/>
              </a:solidFill>
              <a:cs typeface="Times New Roman" panose="02020603050405020304" pitchFamily="18" charset="0"/>
            </a:endParaRPr>
          </a:p>
          <a:p>
            <a:pPr algn="ctr"/>
            <a:r>
              <a:rPr lang="uk-UA" sz="1800" b="1" dirty="0">
                <a:solidFill>
                  <a:srgbClr val="422C16"/>
                </a:solidFill>
                <a:cs typeface="Times New Roman" panose="02020603050405020304" pitchFamily="18" charset="0"/>
              </a:rPr>
              <a:t>продуктивності у бджільництві</a:t>
            </a:r>
          </a:p>
        </p:txBody>
      </p:sp>
      <p:grpSp>
        <p:nvGrpSpPr>
          <p:cNvPr id="62" name="组合 29">
            <a:extLst>
              <a:ext uri="{FF2B5EF4-FFF2-40B4-BE49-F238E27FC236}">
                <a16:creationId xmlns="" xmlns:a16="http://schemas.microsoft.com/office/drawing/2014/main" id="{257B8E0C-4D97-40F9-8A4A-A925B3BFB29D}"/>
              </a:ext>
            </a:extLst>
          </p:cNvPr>
          <p:cNvGrpSpPr/>
          <p:nvPr/>
        </p:nvGrpSpPr>
        <p:grpSpPr>
          <a:xfrm>
            <a:off x="35496" y="5420049"/>
            <a:ext cx="1431229" cy="1301117"/>
            <a:chOff x="3978461" y="2452512"/>
            <a:chExt cx="1505319" cy="1297689"/>
          </a:xfrm>
        </p:grpSpPr>
        <p:sp>
          <p:nvSpPr>
            <p:cNvPr id="63" name="梯形 30">
              <a:extLst>
                <a:ext uri="{FF2B5EF4-FFF2-40B4-BE49-F238E27FC236}">
                  <a16:creationId xmlns="" xmlns:a16="http://schemas.microsoft.com/office/drawing/2014/main" id="{E6CFC760-8629-4A1E-B7F5-A87A4ABF6DDB}"/>
                </a:ext>
              </a:extLst>
            </p:cNvPr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4" name="六边形 31">
              <a:extLst>
                <a:ext uri="{FF2B5EF4-FFF2-40B4-BE49-F238E27FC236}">
                  <a16:creationId xmlns="" xmlns:a16="http://schemas.microsoft.com/office/drawing/2014/main" id="{2C0D6CC0-D3BA-464D-B753-6EDDDF9D8466}"/>
                </a:ext>
              </a:extLst>
            </p:cNvPr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5" name="任意多边形 32">
              <a:extLst>
                <a:ext uri="{FF2B5EF4-FFF2-40B4-BE49-F238E27FC236}">
                  <a16:creationId xmlns="" xmlns:a16="http://schemas.microsoft.com/office/drawing/2014/main" id="{AB2D922A-E319-4017-A57A-A09D66F5BCB3}"/>
                </a:ext>
              </a:extLst>
            </p:cNvPr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6" name="梯形 71">
              <a:extLst>
                <a:ext uri="{FF2B5EF4-FFF2-40B4-BE49-F238E27FC236}">
                  <a16:creationId xmlns="" xmlns:a16="http://schemas.microsoft.com/office/drawing/2014/main" id="{D4BBC078-59B0-45BB-87AC-C93BFCC41CA2}"/>
                </a:ext>
              </a:extLst>
            </p:cNvPr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7" name="任意多边形 34">
              <a:extLst>
                <a:ext uri="{FF2B5EF4-FFF2-40B4-BE49-F238E27FC236}">
                  <a16:creationId xmlns="" xmlns:a16="http://schemas.microsoft.com/office/drawing/2014/main" id="{00FE2987-BB36-44D2-AE5F-815D5932E0F0}"/>
                </a:ext>
              </a:extLst>
            </p:cNvPr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8" name="梯形 35">
              <a:extLst>
                <a:ext uri="{FF2B5EF4-FFF2-40B4-BE49-F238E27FC236}">
                  <a16:creationId xmlns="" xmlns:a16="http://schemas.microsoft.com/office/drawing/2014/main" id="{BB3D5B41-5516-410F-A287-8EDF527BAC14}"/>
                </a:ext>
              </a:extLst>
            </p:cNvPr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70" name="六边形 37">
            <a:extLst>
              <a:ext uri="{FF2B5EF4-FFF2-40B4-BE49-F238E27FC236}">
                <a16:creationId xmlns="" xmlns:a16="http://schemas.microsoft.com/office/drawing/2014/main" id="{4DD78699-05FF-4297-B489-A92B885FEB96}"/>
              </a:ext>
            </a:extLst>
          </p:cNvPr>
          <p:cNvSpPr/>
          <p:nvPr/>
        </p:nvSpPr>
        <p:spPr>
          <a:xfrm>
            <a:off x="252447" y="5616028"/>
            <a:ext cx="1041679" cy="897339"/>
          </a:xfrm>
          <a:prstGeom prst="hexagon">
            <a:avLst/>
          </a:prstGeom>
          <a:solidFill>
            <a:srgbClr val="FF0000"/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="" xmlns:a16="http://schemas.microsoft.com/office/drawing/2014/main" id="{D78A4D1B-5D32-4C23-86A6-75855368AA70}"/>
              </a:ext>
            </a:extLst>
          </p:cNvPr>
          <p:cNvSpPr txBox="1"/>
          <p:nvPr/>
        </p:nvSpPr>
        <p:spPr>
          <a:xfrm>
            <a:off x="340196" y="5695365"/>
            <a:ext cx="8559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ea typeface="微软雅黑" pitchFamily="34" charset="-122"/>
              </a:rPr>
              <a:t>New</a:t>
            </a:r>
          </a:p>
          <a:p>
            <a:pPr algn="ctr"/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ea typeface="微软雅黑" pitchFamily="34" charset="-122"/>
              </a:rPr>
              <a:t>2021</a:t>
            </a:r>
            <a:endParaRPr lang="zh-CN" altLang="en-US" sz="2400" b="1" i="1" dirty="0">
              <a:solidFill>
                <a:schemeClr val="bg1">
                  <a:lumMod val="95000"/>
                </a:schemeClr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529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2988</TotalTime>
  <Words>3447</Words>
  <Application>Microsoft Office PowerPoint</Application>
  <PresentationFormat>Экран (4:3)</PresentationFormat>
  <Paragraphs>631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Слайд 1</vt:lpstr>
      <vt:lpstr>Слайд 2</vt:lpstr>
      <vt:lpstr>Слайд 3</vt:lpstr>
      <vt:lpstr>Слайд 4</vt:lpstr>
      <vt:lpstr>Слайд 5</vt:lpstr>
      <vt:lpstr>Предметом діяльності Інституту є:</vt:lpstr>
      <vt:lpstr>Слайд 7</vt:lpstr>
      <vt:lpstr>Результати виконання науково-технічної комплексної програми 2016-2020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Інформаційне та методичне забезпечення  державних органів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Нові напрями наукових  досліджень на 2021-2023 роки</vt:lpstr>
      <vt:lpstr>                          </vt:lpstr>
      <vt:lpstr>Договірна тематика</vt:lpstr>
      <vt:lpstr>Слайд 40</vt:lpstr>
      <vt:lpstr>Слайд 41</vt:lpstr>
      <vt:lpstr>Міжнародне співробітництво, організація та участь в заходах</vt:lpstr>
      <vt:lpstr>Додатки</vt:lpstr>
      <vt:lpstr>Слайд 44</vt:lpstr>
      <vt:lpstr>Слайд 45</vt:lpstr>
    </vt:vector>
  </TitlesOfParts>
  <Company>NDI-AP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СВІТОВА ПРАКТИКА</dc:title>
  <dc:creator>User Adminov</dc:creator>
  <cp:lastModifiedBy>user</cp:lastModifiedBy>
  <cp:revision>407</cp:revision>
  <dcterms:created xsi:type="dcterms:W3CDTF">2015-01-12T11:42:35Z</dcterms:created>
  <dcterms:modified xsi:type="dcterms:W3CDTF">2021-09-10T05:31:47Z</dcterms:modified>
</cp:coreProperties>
</file>